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6"/>
  </p:notesMasterIdLst>
  <p:sldIdLst>
    <p:sldId id="256" r:id="rId2"/>
    <p:sldId id="257" r:id="rId3"/>
    <p:sldId id="258" r:id="rId4"/>
    <p:sldId id="259" r:id="rId5"/>
    <p:sldId id="260" r:id="rId6"/>
    <p:sldId id="281" r:id="rId7"/>
    <p:sldId id="280" r:id="rId8"/>
    <p:sldId id="262" r:id="rId9"/>
    <p:sldId id="263" r:id="rId10"/>
    <p:sldId id="264" r:id="rId11"/>
    <p:sldId id="265" r:id="rId12"/>
    <p:sldId id="266" r:id="rId13"/>
    <p:sldId id="267" r:id="rId14"/>
    <p:sldId id="282" r:id="rId15"/>
    <p:sldId id="269" r:id="rId16"/>
    <p:sldId id="270" r:id="rId17"/>
    <p:sldId id="271" r:id="rId18"/>
    <p:sldId id="272" r:id="rId19"/>
    <p:sldId id="273" r:id="rId20"/>
    <p:sldId id="274" r:id="rId21"/>
    <p:sldId id="275" r:id="rId22"/>
    <p:sldId id="276" r:id="rId23"/>
    <p:sldId id="277" r:id="rId24"/>
    <p:sldId id="278" r:id="rId25"/>
    <p:sldId id="283" r:id="rId26"/>
    <p:sldId id="284" r:id="rId27"/>
    <p:sldId id="285" r:id="rId28"/>
    <p:sldId id="279"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9" r:id="rId80"/>
    <p:sldId id="336" r:id="rId81"/>
    <p:sldId id="338" r:id="rId82"/>
    <p:sldId id="340" r:id="rId83"/>
    <p:sldId id="337" r:id="rId84"/>
    <p:sldId id="341"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CE171-7E46-4DC7-8EFB-7436DBB15935}" type="datetimeFigureOut">
              <a:rPr lang="en-IN" smtClean="0"/>
              <a:t>10-06-2024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000D3-6364-4577-ADEF-25A916B4C5D4}" type="slidenum">
              <a:rPr lang="en-IN" smtClean="0"/>
              <a:t>‹#›</a:t>
            </a:fld>
            <a:endParaRPr lang="en-IN"/>
          </a:p>
        </p:txBody>
      </p:sp>
    </p:spTree>
    <p:extLst>
      <p:ext uri="{BB962C8B-B14F-4D97-AF65-F5344CB8AC3E}">
        <p14:creationId xmlns:p14="http://schemas.microsoft.com/office/powerpoint/2010/main" val="251930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507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999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1238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B6F15528-21DE-4FAA-801E-634DDDAF4B2B}"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719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8395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5187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7166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38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600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629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267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141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777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211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219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95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609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225891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81001"/>
            <a:ext cx="7315200" cy="1447800"/>
          </a:xfrm>
        </p:spPr>
        <p:txBody>
          <a:bodyPr>
            <a:normAutofit/>
          </a:bodyPr>
          <a:lstStyle/>
          <a:p>
            <a:pPr algn="ctr"/>
            <a:r>
              <a:rPr lang="en-US" sz="5400" b="1" dirty="0"/>
              <a:t>MY SQL</a:t>
            </a:r>
          </a:p>
        </p:txBody>
      </p:sp>
      <p:sp>
        <p:nvSpPr>
          <p:cNvPr id="3" name="Subtitle 2"/>
          <p:cNvSpPr>
            <a:spLocks noGrp="1"/>
          </p:cNvSpPr>
          <p:nvPr>
            <p:ph type="subTitle" idx="1"/>
          </p:nvPr>
        </p:nvSpPr>
        <p:spPr>
          <a:xfrm>
            <a:off x="540544" y="1828801"/>
            <a:ext cx="8062912" cy="3809999"/>
          </a:xfrm>
        </p:spPr>
        <p:txBody>
          <a:bodyPr>
            <a:normAutofit/>
          </a:bodyPr>
          <a:lstStyle/>
          <a:p>
            <a:pPr algn="ctr"/>
            <a:r>
              <a:rPr lang="en-US" sz="5400" b="1" dirty="0">
                <a:solidFill>
                  <a:schemeClr val="accent2">
                    <a:lumMod val="40000"/>
                    <a:lumOff val="60000"/>
                  </a:schemeClr>
                </a:solidFill>
              </a:rPr>
              <a:t>REAL TIME LOAN ANALYTICS HUB</a:t>
            </a:r>
          </a:p>
          <a:p>
            <a:pPr algn="ctr"/>
            <a:endParaRPr lang="en-US" sz="5400" b="1" dirty="0">
              <a:solidFill>
                <a:schemeClr val="accent2">
                  <a:lumMod val="40000"/>
                  <a:lumOff val="60000"/>
                </a:schemeClr>
              </a:solidFill>
            </a:endParaRPr>
          </a:p>
          <a:p>
            <a:pPr algn="r"/>
            <a:r>
              <a:rPr lang="en-US" sz="3900" b="1" dirty="0">
                <a:solidFill>
                  <a:schemeClr val="tx1">
                    <a:lumMod val="95000"/>
                  </a:schemeClr>
                </a:solidFill>
              </a:rPr>
              <a:t>Presented by</a:t>
            </a:r>
          </a:p>
          <a:p>
            <a:pPr algn="r"/>
            <a:r>
              <a:rPr lang="en-US" sz="3900" b="1" dirty="0">
                <a:solidFill>
                  <a:schemeClr val="tx1">
                    <a:lumMod val="95000"/>
                  </a:schemeClr>
                </a:solidFill>
              </a:rPr>
              <a:t>           </a:t>
            </a:r>
            <a:r>
              <a:rPr lang="en-US" sz="3900" b="1" dirty="0" err="1">
                <a:solidFill>
                  <a:schemeClr val="tx1">
                    <a:lumMod val="95000"/>
                  </a:schemeClr>
                </a:solidFill>
              </a:rPr>
              <a:t>R.Srivarsen</a:t>
            </a:r>
            <a:endParaRPr lang="en-US" sz="3900" b="1" dirty="0">
              <a:solidFill>
                <a:schemeClr val="tx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435340" cy="1293028"/>
          </a:xfrm>
        </p:spPr>
        <p:txBody>
          <a:bodyPr>
            <a:normAutofit/>
          </a:bodyPr>
          <a:lstStyle/>
          <a:p>
            <a:pPr algn="l"/>
            <a:r>
              <a:rPr lang="en-US" sz="5400" b="1" dirty="0"/>
              <a:t>DATE TIME</a:t>
            </a:r>
          </a:p>
        </p:txBody>
      </p:sp>
      <p:pic>
        <p:nvPicPr>
          <p:cNvPr id="4" name="Content Placeholder 3" descr="WhatsApp Image 2024-06-08 at 12.14.16 PM.jpeg"/>
          <p:cNvPicPr>
            <a:picLocks noGrp="1" noChangeAspect="1"/>
          </p:cNvPicPr>
          <p:nvPr>
            <p:ph idx="1"/>
          </p:nvPr>
        </p:nvPicPr>
        <p:blipFill>
          <a:blip r:embed="rId2" cstate="print"/>
          <a:stretch>
            <a:fillRect/>
          </a:stretch>
        </p:blipFill>
        <p:spPr>
          <a:xfrm>
            <a:off x="772732" y="1905000"/>
            <a:ext cx="7598536" cy="44958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764373"/>
            <a:ext cx="7956550" cy="1293028"/>
          </a:xfrm>
        </p:spPr>
        <p:txBody>
          <a:bodyPr>
            <a:normAutofit/>
          </a:bodyPr>
          <a:lstStyle/>
          <a:p>
            <a:pPr algn="l"/>
            <a:r>
              <a:rPr lang="en-US" sz="5400" b="1" dirty="0"/>
              <a:t>STRING TYPE</a:t>
            </a:r>
          </a:p>
        </p:txBody>
      </p:sp>
      <p:pic>
        <p:nvPicPr>
          <p:cNvPr id="4" name="Content Placeholder 3" descr="WhatsApp Image 2024-06-08 at 12.15.05 PM.jpeg"/>
          <p:cNvPicPr>
            <a:picLocks noGrp="1" noChangeAspect="1"/>
          </p:cNvPicPr>
          <p:nvPr>
            <p:ph idx="1"/>
          </p:nvPr>
        </p:nvPicPr>
        <p:blipFill>
          <a:blip r:embed="rId2" cstate="print"/>
          <a:stretch>
            <a:fillRect/>
          </a:stretch>
        </p:blipFill>
        <p:spPr>
          <a:xfrm>
            <a:off x="593725" y="2501204"/>
            <a:ext cx="7956550" cy="3455792"/>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8549640" cy="1293028"/>
          </a:xfrm>
        </p:spPr>
        <p:txBody>
          <a:bodyPr>
            <a:noAutofit/>
          </a:bodyPr>
          <a:lstStyle/>
          <a:p>
            <a:pPr algn="l"/>
            <a:r>
              <a:rPr lang="en-US" sz="5400" b="1" dirty="0"/>
              <a:t>LARGE OBJECT(LOB)</a:t>
            </a:r>
            <a:br>
              <a:rPr lang="en-US" sz="5400" b="1" dirty="0"/>
            </a:br>
            <a:r>
              <a:rPr lang="en-US" sz="5400" b="1" dirty="0"/>
              <a:t>for file &amp; Picture Saving</a:t>
            </a:r>
          </a:p>
        </p:txBody>
      </p:sp>
      <p:pic>
        <p:nvPicPr>
          <p:cNvPr id="4" name="Content Placeholder 3" descr="WhatsApp Image 2024-06-08 at 12.15.47 PM.jpeg"/>
          <p:cNvPicPr>
            <a:picLocks noGrp="1" noChangeAspect="1"/>
          </p:cNvPicPr>
          <p:nvPr>
            <p:ph idx="1"/>
          </p:nvPr>
        </p:nvPicPr>
        <p:blipFill>
          <a:blip r:embed="rId2" cstate="print"/>
          <a:stretch>
            <a:fillRect/>
          </a:stretch>
        </p:blipFill>
        <p:spPr>
          <a:xfrm>
            <a:off x="593090" y="2895600"/>
            <a:ext cx="7956550" cy="3642536"/>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892540" cy="1293028"/>
          </a:xfrm>
        </p:spPr>
        <p:txBody>
          <a:bodyPr>
            <a:normAutofit/>
          </a:bodyPr>
          <a:lstStyle/>
          <a:p>
            <a:pPr algn="l"/>
            <a:r>
              <a:rPr lang="en-US" sz="5400" b="1" dirty="0"/>
              <a:t>DATA SET</a:t>
            </a:r>
          </a:p>
        </p:txBody>
      </p:sp>
      <p:pic>
        <p:nvPicPr>
          <p:cNvPr id="4" name="Content Placeholder 3" descr="WhatsApp Image 2024-06-08 at 12.19.45 PM.jpeg"/>
          <p:cNvPicPr>
            <a:picLocks noGrp="1" noChangeAspect="1"/>
          </p:cNvPicPr>
          <p:nvPr>
            <p:ph idx="1"/>
          </p:nvPr>
        </p:nvPicPr>
        <p:blipFill>
          <a:blip r:embed="rId2" cstate="print"/>
          <a:stretch>
            <a:fillRect/>
          </a:stretch>
        </p:blipFill>
        <p:spPr>
          <a:xfrm>
            <a:off x="508000" y="1676400"/>
            <a:ext cx="8026400" cy="481584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168640" cy="1293028"/>
          </a:xfrm>
        </p:spPr>
        <p:txBody>
          <a:bodyPr>
            <a:normAutofit/>
          </a:bodyPr>
          <a:lstStyle/>
          <a:p>
            <a:pPr algn="l">
              <a:buFont typeface="Wingdings" pitchFamily="2" charset="2"/>
              <a:buChar char="q"/>
            </a:pPr>
            <a:r>
              <a:rPr lang="en-US" sz="4400" b="1" dirty="0"/>
              <a:t>SQL GENERAL FUNCTIONS</a:t>
            </a:r>
            <a:endParaRPr lang="en-US" dirty="0"/>
          </a:p>
        </p:txBody>
      </p:sp>
      <p:sp>
        <p:nvSpPr>
          <p:cNvPr id="3" name="Content Placeholder 2"/>
          <p:cNvSpPr>
            <a:spLocks noGrp="1"/>
          </p:cNvSpPr>
          <p:nvPr>
            <p:ph sz="half" idx="1"/>
          </p:nvPr>
        </p:nvSpPr>
        <p:spPr/>
        <p:txBody>
          <a:bodyPr>
            <a:normAutofit fontScale="92500" lnSpcReduction="10000"/>
          </a:bodyPr>
          <a:lstStyle/>
          <a:p>
            <a:pPr>
              <a:buFont typeface="Wingdings" pitchFamily="2" charset="2"/>
              <a:buChar char="Ø"/>
            </a:pPr>
            <a:r>
              <a:rPr lang="en-US" dirty="0"/>
              <a:t>Where</a:t>
            </a:r>
          </a:p>
          <a:p>
            <a:pPr>
              <a:buFont typeface="Wingdings" pitchFamily="2" charset="2"/>
              <a:buChar char="Ø"/>
            </a:pPr>
            <a:r>
              <a:rPr lang="en-US" dirty="0"/>
              <a:t>Or </a:t>
            </a:r>
          </a:p>
          <a:p>
            <a:pPr>
              <a:buFont typeface="Wingdings" pitchFamily="2" charset="2"/>
              <a:buChar char="Ø"/>
            </a:pPr>
            <a:r>
              <a:rPr lang="en-US" dirty="0"/>
              <a:t>And</a:t>
            </a:r>
          </a:p>
          <a:p>
            <a:pPr>
              <a:buFont typeface="Wingdings" pitchFamily="2" charset="2"/>
              <a:buChar char="Ø"/>
            </a:pPr>
            <a:r>
              <a:rPr lang="en-US" dirty="0"/>
              <a:t>In</a:t>
            </a:r>
          </a:p>
          <a:p>
            <a:pPr>
              <a:buFont typeface="Wingdings" pitchFamily="2" charset="2"/>
              <a:buChar char="Ø"/>
            </a:pPr>
            <a:r>
              <a:rPr lang="en-US" dirty="0"/>
              <a:t>Not in</a:t>
            </a:r>
          </a:p>
          <a:p>
            <a:pPr>
              <a:buFont typeface="Wingdings" pitchFamily="2" charset="2"/>
              <a:buChar char="Ø"/>
            </a:pPr>
            <a:r>
              <a:rPr lang="en-US" dirty="0"/>
              <a:t>&gt; </a:t>
            </a:r>
          </a:p>
          <a:p>
            <a:pPr>
              <a:buFont typeface="Wingdings" pitchFamily="2" charset="2"/>
              <a:buChar char="Ø"/>
            </a:pPr>
            <a:r>
              <a:rPr lang="en-US" dirty="0"/>
              <a:t>&lt;</a:t>
            </a:r>
          </a:p>
          <a:p>
            <a:pPr>
              <a:buFont typeface="Wingdings" pitchFamily="2" charset="2"/>
              <a:buChar char="Ø"/>
            </a:pPr>
            <a:r>
              <a:rPr lang="en-US" dirty="0"/>
              <a:t>&lt;=</a:t>
            </a:r>
          </a:p>
          <a:p>
            <a:pPr>
              <a:buFont typeface="Wingdings" pitchFamily="2" charset="2"/>
              <a:buChar char="Ø"/>
            </a:pPr>
            <a:r>
              <a:rPr lang="en-US" dirty="0"/>
              <a:t>&gt;=</a:t>
            </a:r>
          </a:p>
          <a:p>
            <a:pPr>
              <a:buFont typeface="Wingdings" pitchFamily="2" charset="2"/>
              <a:buChar char="Ø"/>
            </a:pPr>
            <a:r>
              <a:rPr lang="en-US" dirty="0"/>
              <a:t>&lt;&gt; (Not in)</a:t>
            </a:r>
          </a:p>
          <a:p>
            <a:pPr>
              <a:buFont typeface="Wingdings" pitchFamily="2" charset="2"/>
              <a:buChar char="Ø"/>
            </a:pPr>
            <a:r>
              <a:rPr lang="en-US" dirty="0"/>
              <a:t>!</a:t>
            </a:r>
          </a:p>
          <a:p>
            <a:endParaRPr lang="en-US" dirty="0"/>
          </a:p>
        </p:txBody>
      </p:sp>
      <p:sp>
        <p:nvSpPr>
          <p:cNvPr id="4" name="Content Placeholder 3"/>
          <p:cNvSpPr>
            <a:spLocks noGrp="1"/>
          </p:cNvSpPr>
          <p:nvPr>
            <p:ph sz="half" idx="2"/>
          </p:nvPr>
        </p:nvSpPr>
        <p:spPr/>
        <p:txBody>
          <a:bodyPr>
            <a:normAutofit fontScale="92500" lnSpcReduction="10000"/>
          </a:bodyPr>
          <a:lstStyle/>
          <a:p>
            <a:pPr>
              <a:buFont typeface="Wingdings" pitchFamily="2" charset="2"/>
              <a:buChar char="Ø"/>
            </a:pPr>
            <a:r>
              <a:rPr lang="en-US" dirty="0"/>
              <a:t>Count</a:t>
            </a:r>
          </a:p>
          <a:p>
            <a:pPr>
              <a:buFont typeface="Wingdings" pitchFamily="2" charset="2"/>
              <a:buChar char="Ø"/>
            </a:pPr>
            <a:r>
              <a:rPr lang="en-US" dirty="0"/>
              <a:t>Distinct</a:t>
            </a:r>
          </a:p>
          <a:p>
            <a:pPr>
              <a:buFont typeface="Wingdings" pitchFamily="2" charset="2"/>
              <a:buChar char="Ø"/>
            </a:pPr>
            <a:r>
              <a:rPr lang="en-US" dirty="0"/>
              <a:t>Count with distinct</a:t>
            </a:r>
          </a:p>
          <a:p>
            <a:pPr>
              <a:buFont typeface="Wingdings" pitchFamily="2" charset="2"/>
              <a:buChar char="Ø"/>
            </a:pPr>
            <a:r>
              <a:rPr lang="en-US" dirty="0"/>
              <a:t>Order by </a:t>
            </a:r>
            <a:r>
              <a:rPr lang="en-US" dirty="0" err="1"/>
              <a:t>Asc</a:t>
            </a:r>
            <a:endParaRPr lang="en-US" dirty="0"/>
          </a:p>
          <a:p>
            <a:pPr>
              <a:buFont typeface="Wingdings" pitchFamily="2" charset="2"/>
              <a:buChar char="Ø"/>
            </a:pPr>
            <a:r>
              <a:rPr lang="en-US" dirty="0"/>
              <a:t>Order by </a:t>
            </a:r>
            <a:r>
              <a:rPr lang="en-US" dirty="0" err="1"/>
              <a:t>desc</a:t>
            </a:r>
            <a:endParaRPr lang="en-US" dirty="0"/>
          </a:p>
          <a:p>
            <a:pPr>
              <a:buFont typeface="Wingdings" pitchFamily="2" charset="2"/>
              <a:buChar char="Ø"/>
            </a:pPr>
            <a:r>
              <a:rPr lang="en-US" dirty="0"/>
              <a:t>Group by</a:t>
            </a:r>
          </a:p>
          <a:p>
            <a:pPr>
              <a:buFont typeface="Wingdings" pitchFamily="2" charset="2"/>
              <a:buChar char="Ø"/>
            </a:pPr>
            <a:r>
              <a:rPr lang="en-US" dirty="0"/>
              <a:t>Limit</a:t>
            </a:r>
          </a:p>
          <a:p>
            <a:pPr>
              <a:buFont typeface="Wingdings" pitchFamily="2" charset="2"/>
              <a:buChar char="Ø"/>
            </a:pPr>
            <a:r>
              <a:rPr lang="en-US" dirty="0" err="1"/>
              <a:t>Desc</a:t>
            </a:r>
            <a:r>
              <a:rPr lang="en-US" dirty="0"/>
              <a:t> Limit</a:t>
            </a:r>
          </a:p>
          <a:p>
            <a:pPr>
              <a:buFont typeface="Wingdings" pitchFamily="2" charset="2"/>
              <a:buChar char="Ø"/>
            </a:pPr>
            <a:r>
              <a:rPr lang="en-US" dirty="0"/>
              <a:t>Like (__%)</a:t>
            </a:r>
          </a:p>
          <a:p>
            <a:pPr>
              <a:buFont typeface="Wingdings" pitchFamily="2" charset="2"/>
              <a:buChar char="Ø"/>
            </a:pPr>
            <a:r>
              <a:rPr lang="en-US" dirty="0"/>
              <a:t>Not like</a:t>
            </a:r>
          </a:p>
          <a:p>
            <a:pPr>
              <a:buFont typeface="Wingdings" pitchFamily="2" charset="2"/>
              <a:buChar char="Ø"/>
            </a:pPr>
            <a:r>
              <a:rPr lang="en-US" dirty="0"/>
              <a:t>Between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2590800"/>
          </a:xfrm>
        </p:spPr>
        <p:txBody>
          <a:bodyPr>
            <a:normAutofit fontScale="90000"/>
          </a:bodyPr>
          <a:lstStyle/>
          <a:p>
            <a:pPr algn="l">
              <a:buFont typeface="Wingdings" pitchFamily="2" charset="2"/>
              <a:buChar char="q"/>
            </a:pPr>
            <a:r>
              <a:rPr lang="en-US" b="1" dirty="0"/>
              <a:t>WHERE</a:t>
            </a:r>
            <a:br>
              <a:rPr lang="en-US" b="1" dirty="0"/>
            </a:br>
            <a:br>
              <a:rPr lang="en-US" b="1" dirty="0"/>
            </a:br>
            <a:r>
              <a:rPr lang="en-US" sz="3100" dirty="0">
                <a:solidFill>
                  <a:schemeClr val="accent1">
                    <a:lumMod val="20000"/>
                    <a:lumOff val="80000"/>
                  </a:schemeClr>
                </a:solidFill>
              </a:rPr>
              <a:t>The where clause is used to filter records.</a:t>
            </a:r>
            <a:br>
              <a:rPr lang="en-US" sz="3100" dirty="0">
                <a:solidFill>
                  <a:schemeClr val="accent1">
                    <a:lumMod val="20000"/>
                    <a:lumOff val="80000"/>
                  </a:schemeClr>
                </a:solidFill>
              </a:rPr>
            </a:br>
            <a:r>
              <a:rPr lang="en-US" sz="3100" dirty="0">
                <a:solidFill>
                  <a:schemeClr val="accent1">
                    <a:lumMod val="20000"/>
                    <a:lumOff val="80000"/>
                  </a:schemeClr>
                </a:solidFill>
              </a:rPr>
              <a:t>It is used to extract only those records that fulfill a specified condition.</a:t>
            </a:r>
            <a:br>
              <a:rPr lang="en-US" dirty="0"/>
            </a:br>
            <a:br>
              <a:rPr lang="en-US" dirty="0"/>
            </a:br>
            <a:endParaRPr lang="en-US" b="1" dirty="0"/>
          </a:p>
        </p:txBody>
      </p:sp>
      <p:pic>
        <p:nvPicPr>
          <p:cNvPr id="4" name="Content Placeholder 3" descr="WhatsApp Image 2024-06-08 at 12.28.18 PM.jpeg"/>
          <p:cNvPicPr>
            <a:picLocks noGrp="1" noChangeAspect="1"/>
          </p:cNvPicPr>
          <p:nvPr>
            <p:ph idx="1"/>
          </p:nvPr>
        </p:nvPicPr>
        <p:blipFill>
          <a:blip r:embed="rId2" cstate="print"/>
          <a:stretch>
            <a:fillRect/>
          </a:stretch>
        </p:blipFill>
        <p:spPr>
          <a:xfrm>
            <a:off x="1143000" y="3048000"/>
            <a:ext cx="6534150" cy="326707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2895600"/>
          </a:xfrm>
        </p:spPr>
        <p:txBody>
          <a:bodyPr>
            <a:normAutofit fontScale="90000"/>
          </a:bodyPr>
          <a:lstStyle/>
          <a:p>
            <a:pPr algn="l">
              <a:buFont typeface="Wingdings" pitchFamily="2" charset="2"/>
              <a:buChar char="q"/>
            </a:pPr>
            <a:r>
              <a:rPr lang="en-US" sz="5400" b="1" dirty="0"/>
              <a:t>OR</a:t>
            </a:r>
            <a:br>
              <a:rPr lang="en-US" sz="5400" b="1" dirty="0"/>
            </a:br>
            <a:r>
              <a:rPr lang="en-US" sz="3100" dirty="0"/>
              <a:t>The where clause is used to filter records.</a:t>
            </a:r>
            <a:br>
              <a:rPr lang="en-US" sz="3100" dirty="0"/>
            </a:br>
            <a:r>
              <a:rPr lang="en-US" sz="3100" dirty="0"/>
              <a:t>It is used to extract only those records that fulfill a specified condition.</a:t>
            </a:r>
            <a:br>
              <a:rPr lang="en-US" sz="4800" dirty="0"/>
            </a:br>
            <a:br>
              <a:rPr lang="en-US" sz="5400" b="1" dirty="0"/>
            </a:br>
            <a:endParaRPr lang="en-US" sz="5400" b="1" dirty="0"/>
          </a:p>
        </p:txBody>
      </p:sp>
      <p:pic>
        <p:nvPicPr>
          <p:cNvPr id="4" name="Content Placeholder 3" descr="WhatsApp Image 2024-06-08 at 12.29.20 PM.jpeg"/>
          <p:cNvPicPr>
            <a:picLocks noGrp="1" noChangeAspect="1"/>
          </p:cNvPicPr>
          <p:nvPr>
            <p:ph idx="1"/>
          </p:nvPr>
        </p:nvPicPr>
        <p:blipFill>
          <a:blip r:embed="rId2" cstate="print"/>
          <a:stretch>
            <a:fillRect/>
          </a:stretch>
        </p:blipFill>
        <p:spPr>
          <a:xfrm>
            <a:off x="593725" y="2718652"/>
            <a:ext cx="7956550" cy="302089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3733800"/>
          </a:xfrm>
        </p:spPr>
        <p:txBody>
          <a:bodyPr>
            <a:normAutofit/>
          </a:bodyPr>
          <a:lstStyle/>
          <a:p>
            <a:pPr algn="l"/>
            <a:r>
              <a:rPr lang="en-US" sz="5400" b="1" dirty="0"/>
              <a:t>AND</a:t>
            </a:r>
            <a:br>
              <a:rPr lang="en-US" sz="5400" b="1" dirty="0"/>
            </a:br>
            <a:r>
              <a:rPr lang="en-US" sz="3100" dirty="0"/>
              <a:t>The where clause is used to filter records.</a:t>
            </a:r>
            <a:br>
              <a:rPr lang="en-US" sz="3100" dirty="0"/>
            </a:br>
            <a:r>
              <a:rPr lang="en-US" sz="3100" dirty="0"/>
              <a:t>It is used to extract only those records that fulfill a specified condition.</a:t>
            </a:r>
            <a:br>
              <a:rPr lang="en-US" sz="5400" dirty="0"/>
            </a:br>
            <a:endParaRPr lang="en-US" sz="5400" b="1" dirty="0"/>
          </a:p>
        </p:txBody>
      </p:sp>
      <p:pic>
        <p:nvPicPr>
          <p:cNvPr id="4" name="Content Placeholder 3" descr="WhatsApp Image 2024-06-08 at 12.33.28 PM.jpeg"/>
          <p:cNvPicPr>
            <a:picLocks noGrp="1" noChangeAspect="1"/>
          </p:cNvPicPr>
          <p:nvPr>
            <p:ph idx="1"/>
          </p:nvPr>
        </p:nvPicPr>
        <p:blipFill>
          <a:blip r:embed="rId2" cstate="print"/>
          <a:stretch>
            <a:fillRect/>
          </a:stretch>
        </p:blipFill>
        <p:spPr>
          <a:xfrm>
            <a:off x="1347787" y="3581400"/>
            <a:ext cx="6448425" cy="21717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14600"/>
          </a:xfrm>
        </p:spPr>
        <p:txBody>
          <a:bodyPr>
            <a:normAutofit/>
          </a:bodyPr>
          <a:lstStyle/>
          <a:p>
            <a:pPr algn="l"/>
            <a:r>
              <a:rPr lang="en-US" sz="5400" b="1" dirty="0"/>
              <a:t>IN</a:t>
            </a:r>
            <a:br>
              <a:rPr lang="en-US" sz="5400" b="1" dirty="0"/>
            </a:br>
            <a:r>
              <a:rPr lang="en-US" sz="2700" dirty="0"/>
              <a:t>The IN operator allows you to specify multiple values in a WHERE clause</a:t>
            </a:r>
          </a:p>
        </p:txBody>
      </p:sp>
      <p:pic>
        <p:nvPicPr>
          <p:cNvPr id="4" name="Content Placeholder 3" descr="WhatsApp Image 2024-06-08 at 12.37.33 PM.jpeg"/>
          <p:cNvPicPr>
            <a:picLocks noGrp="1" noChangeAspect="1"/>
          </p:cNvPicPr>
          <p:nvPr>
            <p:ph idx="1"/>
          </p:nvPr>
        </p:nvPicPr>
        <p:blipFill>
          <a:blip r:embed="rId2" cstate="print"/>
          <a:stretch>
            <a:fillRect/>
          </a:stretch>
        </p:blipFill>
        <p:spPr>
          <a:xfrm>
            <a:off x="593725" y="2932447"/>
            <a:ext cx="7956550" cy="259330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2743200"/>
          </a:xfrm>
        </p:spPr>
        <p:txBody>
          <a:bodyPr>
            <a:normAutofit/>
          </a:bodyPr>
          <a:lstStyle/>
          <a:p>
            <a:pPr algn="l"/>
            <a:r>
              <a:rPr lang="en-US" sz="5400" b="1" dirty="0"/>
              <a:t>NOT IN</a:t>
            </a:r>
            <a:br>
              <a:rPr lang="en-US" sz="5400" b="1" dirty="0"/>
            </a:br>
            <a:r>
              <a:rPr lang="en-US" sz="2000" dirty="0"/>
              <a:t>The NOT IN operator can be used to search for any date or </a:t>
            </a:r>
            <a:r>
              <a:rPr lang="en-US" sz="2000" dirty="0" err="1"/>
              <a:t>datetime</a:t>
            </a:r>
            <a:r>
              <a:rPr lang="en-US" sz="2000" dirty="0"/>
              <a:t> value except those match that match one from a list of date or </a:t>
            </a:r>
            <a:r>
              <a:rPr lang="en-US" sz="2000" dirty="0" err="1"/>
              <a:t>datetime</a:t>
            </a:r>
            <a:r>
              <a:rPr lang="en-US" sz="2000" dirty="0"/>
              <a:t> values.</a:t>
            </a:r>
          </a:p>
        </p:txBody>
      </p:sp>
      <p:pic>
        <p:nvPicPr>
          <p:cNvPr id="4" name="Content Placeholder 3" descr="WhatsApp Image 2024-06-08 at 12.43.26 PM.jpeg"/>
          <p:cNvPicPr>
            <a:picLocks noGrp="1" noChangeAspect="1"/>
          </p:cNvPicPr>
          <p:nvPr>
            <p:ph idx="1"/>
          </p:nvPr>
        </p:nvPicPr>
        <p:blipFill>
          <a:blip r:embed="rId2" cstate="print"/>
          <a:stretch>
            <a:fillRect/>
          </a:stretch>
        </p:blipFill>
        <p:spPr>
          <a:xfrm>
            <a:off x="1657350" y="2243137"/>
            <a:ext cx="5829300" cy="397192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buFont typeface="Wingdings" pitchFamily="2" charset="2"/>
              <a:buChar char="q"/>
            </a:pPr>
            <a:r>
              <a:rPr lang="en-US" b="1" dirty="0"/>
              <a:t>CONTENTS</a:t>
            </a:r>
          </a:p>
        </p:txBody>
      </p:sp>
      <p:sp>
        <p:nvSpPr>
          <p:cNvPr id="3" name="Content Placeholder 2"/>
          <p:cNvSpPr>
            <a:spLocks noGrp="1"/>
          </p:cNvSpPr>
          <p:nvPr>
            <p:ph idx="1"/>
          </p:nvPr>
        </p:nvSpPr>
        <p:spPr/>
        <p:txBody>
          <a:bodyPr>
            <a:normAutofit lnSpcReduction="10000"/>
          </a:bodyPr>
          <a:lstStyle/>
          <a:p>
            <a:pPr>
              <a:buFont typeface="Wingdings" pitchFamily="2" charset="2"/>
              <a:buChar char="Ø"/>
            </a:pPr>
            <a:r>
              <a:rPr lang="en-US" dirty="0"/>
              <a:t>INTRODUCTION TO SQL</a:t>
            </a:r>
          </a:p>
          <a:p>
            <a:pPr>
              <a:buFont typeface="Wingdings" pitchFamily="2" charset="2"/>
              <a:buChar char="Ø"/>
            </a:pPr>
            <a:r>
              <a:rPr lang="en-US" dirty="0"/>
              <a:t>SQL DATA TYPES</a:t>
            </a:r>
          </a:p>
          <a:p>
            <a:pPr>
              <a:buFont typeface="Wingdings" pitchFamily="2" charset="2"/>
              <a:buChar char="Ø"/>
            </a:pPr>
            <a:r>
              <a:rPr lang="en-US" dirty="0"/>
              <a:t>SQL GENERAL FUNCTIONS</a:t>
            </a:r>
          </a:p>
          <a:p>
            <a:pPr>
              <a:buFont typeface="Wingdings" pitchFamily="2" charset="2"/>
              <a:buChar char="Ø"/>
            </a:pPr>
            <a:r>
              <a:rPr lang="en-US" dirty="0"/>
              <a:t>SQL CALCULATE FUNCTIONS</a:t>
            </a:r>
          </a:p>
          <a:p>
            <a:pPr>
              <a:buFont typeface="Wingdings" pitchFamily="2" charset="2"/>
              <a:buChar char="Ø"/>
            </a:pPr>
            <a:r>
              <a:rPr lang="en-US" dirty="0"/>
              <a:t>SQL STRING FUNCTION</a:t>
            </a:r>
          </a:p>
          <a:p>
            <a:pPr>
              <a:buFont typeface="Wingdings" pitchFamily="2" charset="2"/>
              <a:buChar char="Ø"/>
            </a:pPr>
            <a:r>
              <a:rPr lang="en-US" dirty="0"/>
              <a:t>SQL DATE FUNCTION</a:t>
            </a:r>
          </a:p>
          <a:p>
            <a:pPr>
              <a:buFont typeface="Wingdings" pitchFamily="2" charset="2"/>
              <a:buChar char="Ø"/>
            </a:pPr>
            <a:r>
              <a:rPr lang="en-US" dirty="0"/>
              <a:t>SQL LOGICAL FUNCTION</a:t>
            </a:r>
          </a:p>
          <a:p>
            <a:pPr>
              <a:buFont typeface="Wingdings" pitchFamily="2" charset="2"/>
              <a:buChar char="Ø"/>
            </a:pPr>
            <a:r>
              <a:rPr lang="en-US" dirty="0"/>
              <a:t>SQL JOOINS </a:t>
            </a:r>
          </a:p>
          <a:p>
            <a:pPr>
              <a:buFont typeface="Wingdings" pitchFamily="2" charset="2"/>
              <a:buChar char="Ø"/>
            </a:pPr>
            <a:r>
              <a:rPr lang="en-US" dirty="0"/>
              <a:t>PROCEDURES CONCEPTS</a:t>
            </a:r>
          </a:p>
          <a:p>
            <a:pPr>
              <a:buFont typeface="Wingdings" pitchFamily="2" charset="2"/>
              <a:buChar char="Ø"/>
            </a:pPr>
            <a:r>
              <a:rPr lang="en-US" dirty="0"/>
              <a:t>TRIGGERS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905000"/>
          </a:xfrm>
        </p:spPr>
        <p:txBody>
          <a:bodyPr>
            <a:normAutofit fontScale="90000"/>
          </a:bodyPr>
          <a:lstStyle/>
          <a:p>
            <a:pPr algn="l"/>
            <a:r>
              <a:rPr lang="en-US" sz="5400" b="1" dirty="0"/>
              <a:t>GREATER THAN</a:t>
            </a:r>
            <a:br>
              <a:rPr lang="en-US" sz="5400" b="1" dirty="0"/>
            </a:br>
            <a:r>
              <a:rPr lang="en-US" sz="2200" dirty="0"/>
              <a:t>The &gt; operator in SQL to test for an expression greater than.</a:t>
            </a:r>
            <a:br>
              <a:rPr lang="en-US" sz="2200" dirty="0"/>
            </a:br>
            <a:endParaRPr lang="en-US" sz="5400" b="1" dirty="0"/>
          </a:p>
        </p:txBody>
      </p:sp>
      <p:pic>
        <p:nvPicPr>
          <p:cNvPr id="4" name="Content Placeholder 3" descr="WhatsApp Image 2024-06-08 at 12.47.27 PM.jpeg"/>
          <p:cNvPicPr>
            <a:picLocks noGrp="1" noChangeAspect="1"/>
          </p:cNvPicPr>
          <p:nvPr>
            <p:ph idx="1"/>
          </p:nvPr>
        </p:nvPicPr>
        <p:blipFill>
          <a:blip r:embed="rId2" cstate="print"/>
          <a:stretch>
            <a:fillRect/>
          </a:stretch>
        </p:blipFill>
        <p:spPr>
          <a:xfrm>
            <a:off x="2014537" y="2705100"/>
            <a:ext cx="5114925" cy="30480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473440" cy="1828801"/>
          </a:xfrm>
        </p:spPr>
        <p:txBody>
          <a:bodyPr>
            <a:normAutofit/>
          </a:bodyPr>
          <a:lstStyle/>
          <a:p>
            <a:pPr algn="l"/>
            <a:r>
              <a:rPr lang="en-US" sz="5400" b="1" dirty="0"/>
              <a:t>LESSER THAN</a:t>
            </a:r>
            <a:br>
              <a:rPr lang="en-US" sz="5400" b="1" dirty="0"/>
            </a:br>
            <a:r>
              <a:rPr lang="en-US" sz="2200" dirty="0"/>
              <a:t>The &lt; operator in SQL to test for an expression LESSER than.</a:t>
            </a:r>
          </a:p>
        </p:txBody>
      </p:sp>
      <p:pic>
        <p:nvPicPr>
          <p:cNvPr id="4" name="Content Placeholder 3" descr="WhatsApp Image 2024-06-08 at 12.49.09 PM.jpeg"/>
          <p:cNvPicPr>
            <a:picLocks noGrp="1" noChangeAspect="1"/>
          </p:cNvPicPr>
          <p:nvPr>
            <p:ph idx="1"/>
          </p:nvPr>
        </p:nvPicPr>
        <p:blipFill>
          <a:blip r:embed="rId2" cstate="print"/>
          <a:stretch>
            <a:fillRect/>
          </a:stretch>
        </p:blipFill>
        <p:spPr>
          <a:xfrm>
            <a:off x="1633537" y="2252662"/>
            <a:ext cx="5876925" cy="395287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4373"/>
            <a:ext cx="8321040" cy="1293028"/>
          </a:xfrm>
        </p:spPr>
        <p:txBody>
          <a:bodyPr>
            <a:normAutofit fontScale="90000"/>
          </a:bodyPr>
          <a:lstStyle/>
          <a:p>
            <a:pPr algn="l"/>
            <a:r>
              <a:rPr lang="en-US" sz="5400" b="1" dirty="0"/>
              <a:t>&lt;=</a:t>
            </a:r>
            <a:br>
              <a:rPr lang="en-US" sz="5400" b="1" dirty="0"/>
            </a:br>
            <a:r>
              <a:rPr lang="en-US" sz="2200" dirty="0"/>
              <a:t>The &lt;= operator to test for an expression greater than or equal to.</a:t>
            </a:r>
          </a:p>
        </p:txBody>
      </p:sp>
      <p:pic>
        <p:nvPicPr>
          <p:cNvPr id="4" name="Content Placeholder 3" descr="WhatsApp Image 2024-06-08 at 12.54.23 PM.jpeg"/>
          <p:cNvPicPr>
            <a:picLocks noGrp="1" noChangeAspect="1"/>
          </p:cNvPicPr>
          <p:nvPr>
            <p:ph idx="1"/>
          </p:nvPr>
        </p:nvPicPr>
        <p:blipFill>
          <a:blip r:embed="rId2" cstate="print"/>
          <a:stretch>
            <a:fillRect/>
          </a:stretch>
        </p:blipFill>
        <p:spPr>
          <a:xfrm>
            <a:off x="1562100" y="2457450"/>
            <a:ext cx="6019800" cy="35433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321040" cy="1905001"/>
          </a:xfrm>
        </p:spPr>
        <p:txBody>
          <a:bodyPr>
            <a:normAutofit/>
          </a:bodyPr>
          <a:lstStyle/>
          <a:p>
            <a:pPr algn="l"/>
            <a:r>
              <a:rPr lang="en-US" b="1" dirty="0"/>
              <a:t>&gt;=</a:t>
            </a:r>
            <a:br>
              <a:rPr lang="en-US" sz="3200" dirty="0"/>
            </a:br>
            <a:r>
              <a:rPr lang="en-US" sz="3200" dirty="0"/>
              <a:t>The &gt;= operator to test for an expression less than or equal to.</a:t>
            </a:r>
          </a:p>
        </p:txBody>
      </p:sp>
      <p:pic>
        <p:nvPicPr>
          <p:cNvPr id="4" name="Content Placeholder 3" descr="WhatsApp Image 2024-06-08 at 12.52.01 PM.jpeg"/>
          <p:cNvPicPr>
            <a:picLocks noGrp="1" noChangeAspect="1"/>
          </p:cNvPicPr>
          <p:nvPr>
            <p:ph idx="1"/>
          </p:nvPr>
        </p:nvPicPr>
        <p:blipFill>
          <a:blip r:embed="rId2" cstate="print"/>
          <a:stretch>
            <a:fillRect/>
          </a:stretch>
        </p:blipFill>
        <p:spPr>
          <a:xfrm>
            <a:off x="1833562" y="2266950"/>
            <a:ext cx="5476875" cy="39243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549640" cy="1676401"/>
          </a:xfrm>
        </p:spPr>
        <p:txBody>
          <a:bodyPr>
            <a:normAutofit fontScale="90000"/>
          </a:bodyPr>
          <a:lstStyle/>
          <a:p>
            <a:pPr algn="l"/>
            <a:r>
              <a:rPr lang="en-US" sz="5400" b="1" dirty="0"/>
              <a:t>&lt;&gt;</a:t>
            </a:r>
            <a:br>
              <a:rPr lang="en-US" sz="5400" b="1" dirty="0"/>
            </a:br>
            <a:r>
              <a:rPr lang="en-US" sz="2200" dirty="0"/>
              <a:t>The SQL NOT EQUAL operator is used to compare two values and return true if they are not equal. It is represented by "&lt;&gt;" and "!="</a:t>
            </a:r>
          </a:p>
        </p:txBody>
      </p:sp>
      <p:pic>
        <p:nvPicPr>
          <p:cNvPr id="4" name="Content Placeholder 3" descr="WhatsApp Image 2024-06-08 at 12.57.06 PM.jpeg"/>
          <p:cNvPicPr>
            <a:picLocks noGrp="1" noChangeAspect="1"/>
          </p:cNvPicPr>
          <p:nvPr>
            <p:ph idx="1"/>
          </p:nvPr>
        </p:nvPicPr>
        <p:blipFill>
          <a:blip r:embed="rId2" cstate="print"/>
          <a:stretch>
            <a:fillRect/>
          </a:stretch>
        </p:blipFill>
        <p:spPr>
          <a:xfrm>
            <a:off x="1914525" y="2362200"/>
            <a:ext cx="5314950" cy="37338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91600" cy="1905000"/>
          </a:xfrm>
        </p:spPr>
        <p:txBody>
          <a:bodyPr>
            <a:normAutofit/>
          </a:bodyPr>
          <a:lstStyle/>
          <a:p>
            <a:pPr algn="l"/>
            <a:r>
              <a:rPr lang="en-US" sz="5400" b="1" dirty="0"/>
              <a:t>COUNT</a:t>
            </a:r>
            <a:br>
              <a:rPr lang="en-US" sz="5400" b="1" dirty="0"/>
            </a:br>
            <a:r>
              <a:rPr lang="en-US" sz="2000" dirty="0"/>
              <a:t>The COUNT() function returns the number of rows that matches a specified criterion</a:t>
            </a:r>
            <a:r>
              <a:rPr lang="en-US" sz="5400" b="1" dirty="0"/>
              <a:t>.</a:t>
            </a:r>
          </a:p>
        </p:txBody>
      </p:sp>
      <p:pic>
        <p:nvPicPr>
          <p:cNvPr id="4" name="Content Placeholder 3" descr="WhatsApp Image 2024-06-08 at 12.59.48 PM.jpeg"/>
          <p:cNvPicPr>
            <a:picLocks noGrp="1" noChangeAspect="1"/>
          </p:cNvPicPr>
          <p:nvPr>
            <p:ph idx="1"/>
          </p:nvPr>
        </p:nvPicPr>
        <p:blipFill>
          <a:blip r:embed="rId2" cstate="print"/>
          <a:stretch>
            <a:fillRect/>
          </a:stretch>
        </p:blipFill>
        <p:spPr>
          <a:xfrm>
            <a:off x="2747962" y="3105150"/>
            <a:ext cx="3648075" cy="22479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549640" cy="1447801"/>
          </a:xfrm>
        </p:spPr>
        <p:txBody>
          <a:bodyPr>
            <a:normAutofit fontScale="90000"/>
          </a:bodyPr>
          <a:lstStyle/>
          <a:p>
            <a:pPr algn="l"/>
            <a:r>
              <a:rPr lang="en-US" sz="5400" b="1" dirty="0"/>
              <a:t>DISTINCT</a:t>
            </a:r>
            <a:br>
              <a:rPr lang="en-US" sz="5400" b="1" dirty="0"/>
            </a:br>
            <a:r>
              <a:rPr lang="en-US" sz="2200" dirty="0"/>
              <a:t>The SQL DISTINCT keyword is used in conjunction with the SELECT statement to fetch unique records from a table.</a:t>
            </a:r>
          </a:p>
        </p:txBody>
      </p:sp>
      <p:pic>
        <p:nvPicPr>
          <p:cNvPr id="4" name="Content Placeholder 3" descr="WhatsApp Image 2024-06-08 at 1.01.21 PM.jpeg"/>
          <p:cNvPicPr>
            <a:picLocks noGrp="1" noChangeAspect="1"/>
          </p:cNvPicPr>
          <p:nvPr>
            <p:ph idx="1"/>
          </p:nvPr>
        </p:nvPicPr>
        <p:blipFill>
          <a:blip r:embed="rId2" cstate="print"/>
          <a:stretch>
            <a:fillRect/>
          </a:stretch>
        </p:blipFill>
        <p:spPr>
          <a:xfrm>
            <a:off x="1943100" y="2609850"/>
            <a:ext cx="5257800" cy="32385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8473440" cy="1523999"/>
          </a:xfrm>
        </p:spPr>
        <p:txBody>
          <a:bodyPr>
            <a:normAutofit fontScale="90000"/>
          </a:bodyPr>
          <a:lstStyle/>
          <a:p>
            <a:pPr algn="l"/>
            <a:r>
              <a:rPr lang="en-US" sz="5400" b="1" dirty="0"/>
              <a:t>COUNT WITH DISTINCT</a:t>
            </a:r>
            <a:br>
              <a:rPr lang="en-US" sz="5400" b="1" dirty="0"/>
            </a:br>
            <a:r>
              <a:rPr lang="en-US" sz="2200" dirty="0"/>
              <a:t>SQL COUNT() function with DISTINCT clause eliminates the repetitive appearance of the same data. The DISTINCT can come only once in a given select statement</a:t>
            </a:r>
            <a:r>
              <a:rPr lang="en-US" sz="2200" b="1" dirty="0"/>
              <a:t>.</a:t>
            </a:r>
          </a:p>
        </p:txBody>
      </p:sp>
      <p:pic>
        <p:nvPicPr>
          <p:cNvPr id="4" name="Content Placeholder 3" descr="WhatsApp Image 2024-06-08 at 1.04.05 PM.jpeg"/>
          <p:cNvPicPr>
            <a:picLocks noGrp="1" noChangeAspect="1"/>
          </p:cNvPicPr>
          <p:nvPr>
            <p:ph idx="1"/>
          </p:nvPr>
        </p:nvPicPr>
        <p:blipFill>
          <a:blip r:embed="rId2" cstate="print"/>
          <a:stretch>
            <a:fillRect/>
          </a:stretch>
        </p:blipFill>
        <p:spPr>
          <a:xfrm>
            <a:off x="685800" y="3052762"/>
            <a:ext cx="7772400" cy="235267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397240" cy="1524001"/>
          </a:xfrm>
        </p:spPr>
        <p:txBody>
          <a:bodyPr>
            <a:normAutofit/>
          </a:bodyPr>
          <a:lstStyle/>
          <a:p>
            <a:pPr algn="l"/>
            <a:r>
              <a:rPr lang="en-US" sz="5400" b="1" dirty="0"/>
              <a:t>ORDER BY ASC</a:t>
            </a:r>
            <a:br>
              <a:rPr lang="en-US" sz="5400" b="1" dirty="0"/>
            </a:br>
            <a:r>
              <a:rPr lang="en-US" sz="2200" dirty="0"/>
              <a:t>The ORDER BY keyword is used to sort the result-set in ascending.</a:t>
            </a:r>
          </a:p>
        </p:txBody>
      </p:sp>
      <p:pic>
        <p:nvPicPr>
          <p:cNvPr id="4" name="Content Placeholder 3" descr="WhatsApp Image 2024-06-08 at 1.06.56 PM.jpeg"/>
          <p:cNvPicPr>
            <a:picLocks noGrp="1" noChangeAspect="1"/>
          </p:cNvPicPr>
          <p:nvPr>
            <p:ph idx="1"/>
          </p:nvPr>
        </p:nvPicPr>
        <p:blipFill>
          <a:blip r:embed="rId2" cstate="print"/>
          <a:stretch>
            <a:fillRect/>
          </a:stretch>
        </p:blipFill>
        <p:spPr>
          <a:xfrm>
            <a:off x="1824037" y="2324100"/>
            <a:ext cx="5495925" cy="38100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473440" cy="1752601"/>
          </a:xfrm>
        </p:spPr>
        <p:txBody>
          <a:bodyPr>
            <a:normAutofit/>
          </a:bodyPr>
          <a:lstStyle/>
          <a:p>
            <a:pPr algn="l"/>
            <a:r>
              <a:rPr lang="en-US" sz="5400" b="1" dirty="0"/>
              <a:t>ORDER BY DESC</a:t>
            </a:r>
            <a:br>
              <a:rPr lang="en-US" sz="5400" b="1" dirty="0"/>
            </a:br>
            <a:r>
              <a:rPr lang="en-US" sz="2200" dirty="0"/>
              <a:t>The ORDER BY keyword is used to sort the result-set in descending order</a:t>
            </a:r>
          </a:p>
        </p:txBody>
      </p:sp>
      <p:pic>
        <p:nvPicPr>
          <p:cNvPr id="4" name="Content Placeholder 3" descr="WhatsApp Image 2024-06-08 at 1.08.55 PM.jpeg"/>
          <p:cNvPicPr>
            <a:picLocks noGrp="1" noChangeAspect="1"/>
          </p:cNvPicPr>
          <p:nvPr>
            <p:ph idx="1"/>
          </p:nvPr>
        </p:nvPicPr>
        <p:blipFill>
          <a:blip r:embed="rId2" cstate="print"/>
          <a:stretch>
            <a:fillRect/>
          </a:stretch>
        </p:blipFill>
        <p:spPr>
          <a:xfrm>
            <a:off x="2138362" y="2357437"/>
            <a:ext cx="4867275" cy="37433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normAutofit fontScale="90000"/>
          </a:bodyPr>
          <a:lstStyle/>
          <a:p>
            <a:pPr algn="l">
              <a:buFont typeface="Wingdings" pitchFamily="2" charset="2"/>
              <a:buChar char="q"/>
            </a:pPr>
            <a:r>
              <a:rPr lang="en-US" sz="5400" b="1" dirty="0"/>
              <a:t>INTRODUCTION TO SQL</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err="1"/>
              <a:t>MySQL</a:t>
            </a:r>
            <a:r>
              <a:rPr lang="en-US" dirty="0"/>
              <a:t> is a relational database management system based on the Structured Query Language, which is the popular language for accessing and managing the records in the database.  </a:t>
            </a:r>
          </a:p>
          <a:p>
            <a:pPr>
              <a:buFont typeface="Wingdings" pitchFamily="2" charset="2"/>
              <a:buChar char="Ø"/>
            </a:pPr>
            <a:r>
              <a:rPr lang="en-US" dirty="0" err="1"/>
              <a:t>MySQL</a:t>
            </a:r>
            <a:r>
              <a:rPr lang="en-US" dirty="0"/>
              <a:t> is open-source and free software under the GNU license.</a:t>
            </a:r>
          </a:p>
          <a:p>
            <a:pPr>
              <a:buFont typeface="Wingdings" pitchFamily="2" charset="2"/>
              <a:buChar char="Ø"/>
            </a:pPr>
            <a:r>
              <a:rPr lang="en-US" dirty="0"/>
              <a:t> It is supported by Oracle Company. It allows us to implement database operations on tables, rows, columns, and indexes.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549640" cy="1752601"/>
          </a:xfrm>
        </p:spPr>
        <p:txBody>
          <a:bodyPr>
            <a:normAutofit/>
          </a:bodyPr>
          <a:lstStyle/>
          <a:p>
            <a:pPr algn="l"/>
            <a:r>
              <a:rPr lang="en-US" sz="5400" b="1" dirty="0"/>
              <a:t>GROUP BY</a:t>
            </a:r>
            <a:br>
              <a:rPr lang="en-US" sz="5400" b="1" dirty="0"/>
            </a:br>
            <a:r>
              <a:rPr lang="en-US" sz="2200" dirty="0"/>
              <a:t>The GROUP BY statement groups rows that have the same values into summary rows</a:t>
            </a:r>
          </a:p>
        </p:txBody>
      </p:sp>
      <p:pic>
        <p:nvPicPr>
          <p:cNvPr id="4" name="Content Placeholder 3" descr="WhatsApp Image 2024-06-08 at 1.11.20 PM.jpeg"/>
          <p:cNvPicPr>
            <a:picLocks noGrp="1" noChangeAspect="1"/>
          </p:cNvPicPr>
          <p:nvPr>
            <p:ph idx="1"/>
          </p:nvPr>
        </p:nvPicPr>
        <p:blipFill>
          <a:blip r:embed="rId2" cstate="print"/>
          <a:stretch>
            <a:fillRect/>
          </a:stretch>
        </p:blipFill>
        <p:spPr>
          <a:xfrm>
            <a:off x="593725" y="2728959"/>
            <a:ext cx="7956550" cy="3000282"/>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839200" cy="1322832"/>
          </a:xfrm>
        </p:spPr>
        <p:txBody>
          <a:bodyPr>
            <a:normAutofit fontScale="90000"/>
          </a:bodyPr>
          <a:lstStyle/>
          <a:p>
            <a:pPr algn="l"/>
            <a:r>
              <a:rPr lang="en-US" sz="5400" b="1" dirty="0"/>
              <a:t>LIMIT</a:t>
            </a:r>
            <a:br>
              <a:rPr lang="en-US" sz="5400" b="1" dirty="0"/>
            </a:br>
            <a:r>
              <a:rPr lang="en-US" sz="2200" dirty="0"/>
              <a:t>The LIMIT clause is used to specify the number of records to return</a:t>
            </a:r>
          </a:p>
        </p:txBody>
      </p:sp>
      <p:pic>
        <p:nvPicPr>
          <p:cNvPr id="4" name="Content Placeholder 3" descr="WhatsApp Image 2024-06-08 at 1.13.00 PM.jpeg"/>
          <p:cNvPicPr>
            <a:picLocks noGrp="1" noChangeAspect="1"/>
          </p:cNvPicPr>
          <p:nvPr>
            <p:ph idx="1"/>
          </p:nvPr>
        </p:nvPicPr>
        <p:blipFill>
          <a:blip r:embed="rId2" cstate="print"/>
          <a:stretch>
            <a:fillRect/>
          </a:stretch>
        </p:blipFill>
        <p:spPr>
          <a:xfrm>
            <a:off x="1495425" y="2786062"/>
            <a:ext cx="6153150" cy="288607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549640" cy="1676401"/>
          </a:xfrm>
        </p:spPr>
        <p:txBody>
          <a:bodyPr>
            <a:normAutofit/>
          </a:bodyPr>
          <a:lstStyle/>
          <a:p>
            <a:pPr algn="l"/>
            <a:r>
              <a:rPr lang="en-US" sz="5400" b="1" dirty="0"/>
              <a:t>DESC LIMIT</a:t>
            </a:r>
            <a:br>
              <a:rPr lang="en-US" sz="5400" b="1" dirty="0"/>
            </a:br>
            <a:r>
              <a:rPr lang="en-US" sz="2200" dirty="0"/>
              <a:t>The DESC LIMIT clause specifies the results in descending order.</a:t>
            </a:r>
          </a:p>
        </p:txBody>
      </p:sp>
      <p:pic>
        <p:nvPicPr>
          <p:cNvPr id="4" name="Content Placeholder 3" descr="WhatsApp Image 2024-06-08 at 1.14.34 PM.jpeg"/>
          <p:cNvPicPr>
            <a:picLocks noGrp="1" noChangeAspect="1"/>
          </p:cNvPicPr>
          <p:nvPr>
            <p:ph idx="1"/>
          </p:nvPr>
        </p:nvPicPr>
        <p:blipFill>
          <a:blip r:embed="rId2" cstate="print"/>
          <a:stretch>
            <a:fillRect/>
          </a:stretch>
        </p:blipFill>
        <p:spPr>
          <a:xfrm>
            <a:off x="1857375" y="2671762"/>
            <a:ext cx="5429250" cy="311467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8686800" cy="2057400"/>
          </a:xfrm>
        </p:spPr>
        <p:txBody>
          <a:bodyPr>
            <a:normAutofit fontScale="90000"/>
          </a:bodyPr>
          <a:lstStyle/>
          <a:p>
            <a:pPr algn="l"/>
            <a:r>
              <a:rPr lang="en-US" sz="5400" b="1" dirty="0"/>
              <a:t>ASC LIMIT</a:t>
            </a:r>
            <a:br>
              <a:rPr lang="en-US" sz="5400" b="1" dirty="0"/>
            </a:br>
            <a:r>
              <a:rPr lang="en-US" sz="5400" dirty="0"/>
              <a:t> </a:t>
            </a:r>
            <a:r>
              <a:rPr lang="en-US" sz="2200" dirty="0"/>
              <a:t>The ASC LIMIT clause specifies the results in Ascending order </a:t>
            </a:r>
            <a:br>
              <a:rPr lang="en-US" sz="5400" b="1" dirty="0"/>
            </a:br>
            <a:endParaRPr lang="en-US" sz="5400" b="1" dirty="0"/>
          </a:p>
        </p:txBody>
      </p:sp>
      <p:pic>
        <p:nvPicPr>
          <p:cNvPr id="4" name="Content Placeholder 3" descr="WhatsApp Image 2024-06-08 at 1.16.53 PM.jpeg"/>
          <p:cNvPicPr>
            <a:picLocks noGrp="1" noChangeAspect="1"/>
          </p:cNvPicPr>
          <p:nvPr>
            <p:ph idx="1"/>
          </p:nvPr>
        </p:nvPicPr>
        <p:blipFill>
          <a:blip r:embed="rId2" cstate="print"/>
          <a:stretch>
            <a:fillRect/>
          </a:stretch>
        </p:blipFill>
        <p:spPr>
          <a:xfrm>
            <a:off x="1514475" y="3033712"/>
            <a:ext cx="6115050" cy="239077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8549640" cy="1293028"/>
          </a:xfrm>
        </p:spPr>
        <p:txBody>
          <a:bodyPr>
            <a:normAutofit fontScale="90000"/>
          </a:bodyPr>
          <a:lstStyle/>
          <a:p>
            <a:pPr algn="l"/>
            <a:r>
              <a:rPr lang="en-US" sz="5400" b="1" dirty="0"/>
              <a:t>Like</a:t>
            </a:r>
            <a:br>
              <a:rPr lang="en-US" sz="2000" dirty="0"/>
            </a:br>
            <a:r>
              <a:rPr lang="en-US" sz="2000" dirty="0"/>
              <a:t> The SQL LIKE operator is used to retrieve the data in a column of a table, based on a specified pattern.</a:t>
            </a:r>
          </a:p>
        </p:txBody>
      </p:sp>
      <p:pic>
        <p:nvPicPr>
          <p:cNvPr id="4" name="Content Placeholder 3" descr="WhatsApp Image 2024-06-08 at 1.19.49 PM (1).jpeg"/>
          <p:cNvPicPr>
            <a:picLocks noGrp="1" noChangeAspect="1"/>
          </p:cNvPicPr>
          <p:nvPr>
            <p:ph idx="1"/>
          </p:nvPr>
        </p:nvPicPr>
        <p:blipFill>
          <a:blip r:embed="rId2" cstate="print"/>
          <a:stretch>
            <a:fillRect/>
          </a:stretch>
        </p:blipFill>
        <p:spPr>
          <a:xfrm>
            <a:off x="1819275" y="2671762"/>
            <a:ext cx="5505450" cy="3114675"/>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494"/>
            <a:ext cx="8686800" cy="1942306"/>
          </a:xfrm>
        </p:spPr>
        <p:txBody>
          <a:bodyPr>
            <a:normAutofit fontScale="90000"/>
          </a:bodyPr>
          <a:lstStyle/>
          <a:p>
            <a:pPr algn="l"/>
            <a:r>
              <a:rPr lang="en-US" sz="5400" b="1" dirty="0"/>
              <a:t>Not like</a:t>
            </a:r>
            <a:br>
              <a:rPr lang="en-US" sz="5400" b="1" dirty="0"/>
            </a:br>
            <a:r>
              <a:rPr lang="en-US" sz="5400" b="1" dirty="0"/>
              <a:t> </a:t>
            </a:r>
            <a:r>
              <a:rPr lang="en-US" sz="2200" dirty="0"/>
              <a:t>Sometimes we want to get records that doesn’t match the like pattern. In that case we can use </a:t>
            </a:r>
            <a:r>
              <a:rPr lang="en-US" sz="2200" dirty="0" err="1"/>
              <a:t>sql</a:t>
            </a:r>
            <a:r>
              <a:rPr lang="en-US" sz="2200" dirty="0"/>
              <a:t> not like operator.</a:t>
            </a:r>
          </a:p>
        </p:txBody>
      </p:sp>
      <p:pic>
        <p:nvPicPr>
          <p:cNvPr id="4" name="Content Placeholder 3" descr="WhatsApp Image 2024-06-08 at 1.25.36 PM.jpeg"/>
          <p:cNvPicPr>
            <a:picLocks noGrp="1" noChangeAspect="1"/>
          </p:cNvPicPr>
          <p:nvPr>
            <p:ph idx="1"/>
          </p:nvPr>
        </p:nvPicPr>
        <p:blipFill>
          <a:blip r:embed="rId2" cstate="print"/>
          <a:stretch>
            <a:fillRect/>
          </a:stretch>
        </p:blipFill>
        <p:spPr>
          <a:xfrm>
            <a:off x="1685925" y="2486025"/>
            <a:ext cx="5772150" cy="348615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8549640" cy="1293028"/>
          </a:xfrm>
        </p:spPr>
        <p:txBody>
          <a:bodyPr>
            <a:normAutofit fontScale="90000"/>
          </a:bodyPr>
          <a:lstStyle/>
          <a:p>
            <a:pPr algn="l"/>
            <a:r>
              <a:rPr lang="en-US" sz="5400" b="1" dirty="0"/>
              <a:t>BETWEEN</a:t>
            </a:r>
            <a:br>
              <a:rPr lang="en-US" sz="5400" b="1" dirty="0"/>
            </a:br>
            <a:r>
              <a:rPr lang="en-US" sz="2200" dirty="0"/>
              <a:t>The BETWEEN operator selects values within a given range.     The values can be numbers, text, or dates.</a:t>
            </a:r>
          </a:p>
        </p:txBody>
      </p:sp>
      <p:pic>
        <p:nvPicPr>
          <p:cNvPr id="4" name="Content Placeholder 3" descr="WhatsApp Image 2024-06-08 at 1.28.14 PM.jpeg"/>
          <p:cNvPicPr>
            <a:picLocks noGrp="1" noChangeAspect="1"/>
          </p:cNvPicPr>
          <p:nvPr>
            <p:ph idx="1"/>
          </p:nvPr>
        </p:nvPicPr>
        <p:blipFill>
          <a:blip r:embed="rId2" cstate="print"/>
          <a:stretch>
            <a:fillRect/>
          </a:stretch>
        </p:blipFill>
        <p:spPr>
          <a:xfrm>
            <a:off x="1724025" y="3057525"/>
            <a:ext cx="5695950" cy="234315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5676106"/>
          </a:xfrm>
        </p:spPr>
        <p:txBody>
          <a:bodyPr>
            <a:noAutofit/>
          </a:bodyPr>
          <a:lstStyle/>
          <a:p>
            <a:pPr algn="ctr"/>
            <a:r>
              <a:rPr lang="en-US" sz="5400" b="1" dirty="0"/>
              <a:t>SQL CALCULATE FUNCTIONS</a:t>
            </a:r>
          </a:p>
        </p:txBody>
      </p:sp>
      <p:sp>
        <p:nvSpPr>
          <p:cNvPr id="3" name="Content Placeholder 2"/>
          <p:cNvSpPr>
            <a:spLocks noGrp="1"/>
          </p:cNvSpPr>
          <p:nvPr>
            <p:ph idx="1"/>
          </p:nvPr>
        </p:nvSpPr>
        <p:spPr>
          <a:xfrm flipH="1">
            <a:off x="8686800" y="6096000"/>
            <a:ext cx="762000" cy="358808"/>
          </a:xfrm>
        </p:spPr>
        <p:txBody>
          <a:bodyPr>
            <a:normAutofit fontScale="92500" lnSpcReduction="10000"/>
          </a:bodyPr>
          <a:lstStyle/>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067800" cy="1293028"/>
          </a:xfrm>
        </p:spPr>
        <p:txBody>
          <a:bodyPr>
            <a:noAutofit/>
          </a:bodyPr>
          <a:lstStyle/>
          <a:p>
            <a:pPr algn="l"/>
            <a:r>
              <a:rPr lang="en-US" sz="5400" b="1" dirty="0"/>
              <a:t>SUM</a:t>
            </a:r>
            <a:br>
              <a:rPr lang="en-US" sz="5400" b="1" dirty="0"/>
            </a:br>
            <a:r>
              <a:rPr lang="en-US" sz="2000" dirty="0"/>
              <a:t>THE SUM() function returns the total sum of numeric column</a:t>
            </a:r>
            <a:r>
              <a:rPr lang="en-US" sz="2000" b="1" dirty="0"/>
              <a:t>.</a:t>
            </a:r>
            <a:endParaRPr lang="en-US" sz="5400" b="1" dirty="0"/>
          </a:p>
        </p:txBody>
      </p:sp>
      <p:pic>
        <p:nvPicPr>
          <p:cNvPr id="4" name="Content Placeholder 3" descr="WhatsApp Image 2024-06-08 at 1.35.08 PM.jpeg"/>
          <p:cNvPicPr>
            <a:picLocks noGrp="1" noChangeAspect="1"/>
          </p:cNvPicPr>
          <p:nvPr>
            <p:ph idx="1"/>
          </p:nvPr>
        </p:nvPicPr>
        <p:blipFill>
          <a:blip r:embed="rId2" cstate="print"/>
          <a:stretch>
            <a:fillRect/>
          </a:stretch>
        </p:blipFill>
        <p:spPr>
          <a:xfrm>
            <a:off x="2757487" y="3262312"/>
            <a:ext cx="3629025" cy="1933575"/>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Count</a:t>
            </a:r>
            <a:br>
              <a:rPr lang="en-US" sz="5400" b="1" dirty="0"/>
            </a:br>
            <a:r>
              <a:rPr lang="en-US" sz="2200" dirty="0"/>
              <a:t>The COUNT() function returns the number of rows that matches a specified criterion</a:t>
            </a:r>
            <a:endParaRPr lang="en-US" sz="2200" b="1" dirty="0"/>
          </a:p>
        </p:txBody>
      </p:sp>
      <p:pic>
        <p:nvPicPr>
          <p:cNvPr id="4" name="Content Placeholder 3" descr="WhatsApp Image 2024-06-08 at 1.38.20 PM.jpeg"/>
          <p:cNvPicPr>
            <a:picLocks noGrp="1" noChangeAspect="1"/>
          </p:cNvPicPr>
          <p:nvPr>
            <p:ph idx="1"/>
          </p:nvPr>
        </p:nvPicPr>
        <p:blipFill>
          <a:blip r:embed="rId2" cstate="print"/>
          <a:stretch>
            <a:fillRect/>
          </a:stretch>
        </p:blipFill>
        <p:spPr>
          <a:xfrm>
            <a:off x="2043112" y="3033712"/>
            <a:ext cx="5057775" cy="239077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normAutofit/>
          </a:bodyPr>
          <a:lstStyle/>
          <a:p>
            <a:pPr algn="l">
              <a:buFont typeface="Wingdings" pitchFamily="2" charset="2"/>
              <a:buChar char="q"/>
            </a:pPr>
            <a:r>
              <a:rPr lang="en-US" sz="5400" b="1" dirty="0"/>
              <a:t>DBMS</a:t>
            </a:r>
          </a:p>
        </p:txBody>
      </p:sp>
      <p:sp>
        <p:nvSpPr>
          <p:cNvPr id="3" name="Content Placeholder 2"/>
          <p:cNvSpPr>
            <a:spLocks noGrp="1"/>
          </p:cNvSpPr>
          <p:nvPr>
            <p:ph idx="1"/>
          </p:nvPr>
        </p:nvSpPr>
        <p:spPr/>
        <p:txBody>
          <a:bodyPr/>
          <a:lstStyle/>
          <a:p>
            <a:pPr>
              <a:buFont typeface="Wingdings" pitchFamily="2" charset="2"/>
              <a:buChar char="Ø"/>
            </a:pPr>
            <a:r>
              <a:rPr lang="en-US" dirty="0"/>
              <a:t>DBMS stands for Database Management System.</a:t>
            </a:r>
          </a:p>
          <a:p>
            <a:pPr>
              <a:buFont typeface="Wingdings" pitchFamily="2" charset="2"/>
              <a:buChar char="Ø"/>
            </a:pPr>
            <a:r>
              <a:rPr lang="en-US" dirty="0"/>
              <a:t>  It is specifically designed to store, manage, define, and retrieve data in a database.</a:t>
            </a:r>
          </a:p>
          <a:p>
            <a:pPr>
              <a:buFont typeface="Wingdings" pitchFamily="2" charset="2"/>
              <a:buChar char="Ø"/>
            </a:pPr>
            <a:r>
              <a:rPr lang="en-US" dirty="0"/>
              <a:t>  It primarily acts as an interface between the database and the end-user.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Average</a:t>
            </a:r>
            <a:br>
              <a:rPr lang="en-US" sz="5400" b="1" dirty="0"/>
            </a:br>
            <a:r>
              <a:rPr lang="en-US" sz="2200" dirty="0"/>
              <a:t>The AVG() function returns the average value of a numeric column</a:t>
            </a:r>
          </a:p>
        </p:txBody>
      </p:sp>
      <p:pic>
        <p:nvPicPr>
          <p:cNvPr id="4" name="Content Placeholder 3" descr="WhatsApp Image 2024-06-08 at 1.40.26 PM.jpeg"/>
          <p:cNvPicPr>
            <a:picLocks noGrp="1" noChangeAspect="1"/>
          </p:cNvPicPr>
          <p:nvPr>
            <p:ph idx="1"/>
          </p:nvPr>
        </p:nvPicPr>
        <p:blipFill>
          <a:blip r:embed="rId2" cstate="print"/>
          <a:stretch>
            <a:fillRect/>
          </a:stretch>
        </p:blipFill>
        <p:spPr>
          <a:xfrm>
            <a:off x="2819400" y="3309937"/>
            <a:ext cx="3505200" cy="183832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Min</a:t>
            </a:r>
            <a:br>
              <a:rPr lang="en-US" sz="5400" b="1" dirty="0"/>
            </a:br>
            <a:r>
              <a:rPr lang="en-US" sz="2200" dirty="0"/>
              <a:t>In SQL, the MIN function is used to find the minimum value in a set of values.</a:t>
            </a:r>
            <a:endParaRPr lang="en-US" sz="2200" b="1" dirty="0"/>
          </a:p>
        </p:txBody>
      </p:sp>
      <p:pic>
        <p:nvPicPr>
          <p:cNvPr id="4" name="Content Placeholder 3" descr="WhatsApp Image 2024-06-08 at 1.44.21 PM.jpeg"/>
          <p:cNvPicPr>
            <a:picLocks noGrp="1" noChangeAspect="1"/>
          </p:cNvPicPr>
          <p:nvPr>
            <p:ph idx="1"/>
          </p:nvPr>
        </p:nvPicPr>
        <p:blipFill>
          <a:blip r:embed="rId2" cstate="print"/>
          <a:stretch>
            <a:fillRect/>
          </a:stretch>
        </p:blipFill>
        <p:spPr>
          <a:xfrm>
            <a:off x="1557337" y="2976562"/>
            <a:ext cx="6029325" cy="2505075"/>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Max</a:t>
            </a:r>
            <a:br>
              <a:rPr lang="en-US" sz="2000" dirty="0"/>
            </a:br>
            <a:r>
              <a:rPr lang="en-US" sz="4800" dirty="0"/>
              <a:t> </a:t>
            </a:r>
            <a:r>
              <a:rPr lang="en-US" sz="2200" dirty="0"/>
              <a:t>In SQL, the MAX function is used to find the maximum value in a set of values.</a:t>
            </a:r>
            <a:endParaRPr lang="en-US" sz="2200" b="1" dirty="0"/>
          </a:p>
        </p:txBody>
      </p:sp>
      <p:pic>
        <p:nvPicPr>
          <p:cNvPr id="4" name="Content Placeholder 3" descr="WhatsApp Image 2024-06-08 at 1.44.45 PM.jpeg"/>
          <p:cNvPicPr>
            <a:picLocks noGrp="1" noChangeAspect="1"/>
          </p:cNvPicPr>
          <p:nvPr>
            <p:ph idx="1"/>
          </p:nvPr>
        </p:nvPicPr>
        <p:blipFill>
          <a:blip r:embed="rId2" cstate="print"/>
          <a:stretch>
            <a:fillRect/>
          </a:stretch>
        </p:blipFill>
        <p:spPr>
          <a:xfrm>
            <a:off x="1452562" y="3128962"/>
            <a:ext cx="6238875" cy="220027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5828506"/>
          </a:xfrm>
        </p:spPr>
        <p:txBody>
          <a:bodyPr>
            <a:normAutofit/>
          </a:bodyPr>
          <a:lstStyle/>
          <a:p>
            <a:pPr algn="ctr"/>
            <a:r>
              <a:rPr lang="en-US" sz="5400" b="1" dirty="0"/>
              <a:t>SQL STRING FUNCTION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a:bodyPr>
          <a:lstStyle/>
          <a:p>
            <a:pPr algn="l"/>
            <a:r>
              <a:rPr lang="en-US" sz="5400" b="1" dirty="0"/>
              <a:t>UCASE </a:t>
            </a:r>
            <a:br>
              <a:rPr lang="en-US" sz="5400" b="1" dirty="0"/>
            </a:br>
            <a:r>
              <a:rPr lang="en-US" sz="2200" b="1" dirty="0"/>
              <a:t>Returns a string that has all the characters in upper case</a:t>
            </a:r>
          </a:p>
        </p:txBody>
      </p:sp>
      <p:pic>
        <p:nvPicPr>
          <p:cNvPr id="4" name="Content Placeholder 3" descr="WhatsApp Image 2024-06-08 at 1.51.32 PM.jpeg"/>
          <p:cNvPicPr>
            <a:picLocks noGrp="1" noChangeAspect="1"/>
          </p:cNvPicPr>
          <p:nvPr>
            <p:ph idx="1"/>
          </p:nvPr>
        </p:nvPicPr>
        <p:blipFill>
          <a:blip r:embed="rId2" cstate="print"/>
          <a:stretch>
            <a:fillRect/>
          </a:stretch>
        </p:blipFill>
        <p:spPr>
          <a:xfrm>
            <a:off x="1395412" y="2386012"/>
            <a:ext cx="6353175" cy="368617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a:bodyPr>
          <a:lstStyle/>
          <a:p>
            <a:pPr algn="l"/>
            <a:r>
              <a:rPr lang="en-US" sz="5400" b="1" dirty="0"/>
              <a:t>LCASE</a:t>
            </a:r>
            <a:br>
              <a:rPr lang="en-US" sz="5400" b="1" dirty="0"/>
            </a:br>
            <a:r>
              <a:rPr lang="en-US" sz="2200" b="1" dirty="0"/>
              <a:t>Returns a string that has all the characters in lower case</a:t>
            </a:r>
          </a:p>
        </p:txBody>
      </p:sp>
      <p:pic>
        <p:nvPicPr>
          <p:cNvPr id="4" name="Content Placeholder 3" descr="WhatsApp Image 2024-06-08 at 1.53.26 PM.jpeg"/>
          <p:cNvPicPr>
            <a:picLocks noGrp="1" noChangeAspect="1"/>
          </p:cNvPicPr>
          <p:nvPr>
            <p:ph idx="1"/>
          </p:nvPr>
        </p:nvPicPr>
        <p:blipFill>
          <a:blip r:embed="rId2" cstate="print"/>
          <a:stretch>
            <a:fillRect/>
          </a:stretch>
        </p:blipFill>
        <p:spPr>
          <a:xfrm>
            <a:off x="1652587" y="2381250"/>
            <a:ext cx="5838825" cy="369570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LEFT</a:t>
            </a:r>
            <a:br>
              <a:rPr lang="en-US" sz="5400" b="1" dirty="0"/>
            </a:br>
            <a:r>
              <a:rPr lang="en-US" sz="2200" dirty="0"/>
              <a:t>The LEFT() function extracts a number of characters from a string (starting from left).</a:t>
            </a:r>
          </a:p>
        </p:txBody>
      </p:sp>
      <p:pic>
        <p:nvPicPr>
          <p:cNvPr id="4" name="Content Placeholder 3" descr="WhatsApp Image 2024-06-08 at 1.55.28 PM.jpeg"/>
          <p:cNvPicPr>
            <a:picLocks noGrp="1" noChangeAspect="1"/>
          </p:cNvPicPr>
          <p:nvPr>
            <p:ph idx="1"/>
          </p:nvPr>
        </p:nvPicPr>
        <p:blipFill>
          <a:blip r:embed="rId2" cstate="print"/>
          <a:stretch>
            <a:fillRect/>
          </a:stretch>
        </p:blipFill>
        <p:spPr>
          <a:xfrm>
            <a:off x="593725" y="2839149"/>
            <a:ext cx="7956550" cy="2779901"/>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RIGHT</a:t>
            </a:r>
            <a:br>
              <a:rPr lang="en-US" sz="5400" b="1" dirty="0"/>
            </a:br>
            <a:r>
              <a:rPr lang="en-US" sz="2200" dirty="0"/>
              <a:t>The RIGHT() function extracts a number of characters from a string (starting from RIGHT).</a:t>
            </a:r>
          </a:p>
        </p:txBody>
      </p:sp>
      <p:pic>
        <p:nvPicPr>
          <p:cNvPr id="4" name="Content Placeholder 3" descr="WhatsApp Image 2024-06-08 at 1.57.48 PM.jpeg"/>
          <p:cNvPicPr>
            <a:picLocks noGrp="1" noChangeAspect="1"/>
          </p:cNvPicPr>
          <p:nvPr>
            <p:ph idx="1"/>
          </p:nvPr>
        </p:nvPicPr>
        <p:blipFill>
          <a:blip r:embed="rId2" cstate="print"/>
          <a:stretch>
            <a:fillRect/>
          </a:stretch>
        </p:blipFill>
        <p:spPr>
          <a:xfrm>
            <a:off x="1152525" y="2686050"/>
            <a:ext cx="6838950" cy="30861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8549640" cy="1293028"/>
          </a:xfrm>
        </p:spPr>
        <p:txBody>
          <a:bodyPr>
            <a:normAutofit fontScale="90000"/>
          </a:bodyPr>
          <a:lstStyle/>
          <a:p>
            <a:pPr algn="l"/>
            <a:r>
              <a:rPr lang="en-US" sz="5400" b="1" dirty="0"/>
              <a:t>CONCAT</a:t>
            </a:r>
            <a:br>
              <a:rPr lang="en-US" sz="5400" b="1" dirty="0"/>
            </a:br>
            <a:r>
              <a:rPr lang="en-US" sz="2200" dirty="0"/>
              <a:t>The CONCAT() function adds two or more strings together.</a:t>
            </a:r>
          </a:p>
        </p:txBody>
      </p:sp>
      <p:pic>
        <p:nvPicPr>
          <p:cNvPr id="4" name="Content Placeholder 3" descr="WhatsApp Image 2024-06-08 at 1.59.02 PM.jpeg"/>
          <p:cNvPicPr>
            <a:picLocks noGrp="1" noChangeAspect="1"/>
          </p:cNvPicPr>
          <p:nvPr>
            <p:ph idx="1"/>
          </p:nvPr>
        </p:nvPicPr>
        <p:blipFill>
          <a:blip r:embed="rId2" cstate="print"/>
          <a:stretch>
            <a:fillRect/>
          </a:stretch>
        </p:blipFill>
        <p:spPr>
          <a:xfrm>
            <a:off x="593725" y="2641133"/>
            <a:ext cx="7956550" cy="317593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TRIM</a:t>
            </a:r>
            <a:br>
              <a:rPr lang="en-US" sz="5400" b="1" dirty="0"/>
            </a:br>
            <a:r>
              <a:rPr lang="en-US" sz="2200" dirty="0"/>
              <a:t>The TRIM() function removes the space character OR other specified characters from the start or end of a string.</a:t>
            </a:r>
          </a:p>
        </p:txBody>
      </p:sp>
      <p:pic>
        <p:nvPicPr>
          <p:cNvPr id="4" name="Content Placeholder 3" descr="WhatsApp Image 2024-06-08 at 2.01.15 PM.jpeg"/>
          <p:cNvPicPr>
            <a:picLocks noGrp="1" noChangeAspect="1"/>
          </p:cNvPicPr>
          <p:nvPr>
            <p:ph idx="1"/>
          </p:nvPr>
        </p:nvPicPr>
        <p:blipFill>
          <a:blip r:embed="rId2" cstate="print"/>
          <a:stretch>
            <a:fillRect/>
          </a:stretch>
        </p:blipFill>
        <p:spPr>
          <a:xfrm>
            <a:off x="593725" y="3069806"/>
            <a:ext cx="7956550" cy="231858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buFont typeface="Wingdings" pitchFamily="2" charset="2"/>
              <a:buChar char="q"/>
            </a:pPr>
            <a:r>
              <a:rPr lang="en-US" b="1" dirty="0"/>
              <a:t>FEATURES OF DBMS</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A DBMS library management system and user-accessible catalog with  </a:t>
            </a:r>
            <a:r>
              <a:rPr lang="en-US" dirty="0" err="1"/>
              <a:t>MetaData</a:t>
            </a:r>
            <a:r>
              <a:rPr lang="en-US" dirty="0"/>
              <a:t> </a:t>
            </a:r>
          </a:p>
          <a:p>
            <a:pPr>
              <a:buFont typeface="Wingdings" pitchFamily="2" charset="2"/>
              <a:buChar char="Ø"/>
            </a:pPr>
            <a:r>
              <a:rPr lang="en-US" dirty="0"/>
              <a:t>Abstraction and  Data Independence</a:t>
            </a:r>
          </a:p>
          <a:p>
            <a:pPr>
              <a:buFont typeface="Wingdings" pitchFamily="2" charset="2"/>
              <a:buChar char="Ø"/>
            </a:pPr>
            <a:r>
              <a:rPr lang="en-US" dirty="0"/>
              <a:t> Logging and Auditing of activity</a:t>
            </a:r>
          </a:p>
          <a:p>
            <a:pPr>
              <a:buFont typeface="Wingdings" pitchFamily="2" charset="2"/>
              <a:buChar char="Ø"/>
            </a:pPr>
            <a:r>
              <a:rPr lang="en-US" dirty="0"/>
              <a:t>Authorization and Remote access support</a:t>
            </a:r>
          </a:p>
          <a:p>
            <a:pPr>
              <a:buFont typeface="Wingdings" pitchFamily="2" charset="2"/>
              <a:buChar char="Ø"/>
            </a:pPr>
            <a:r>
              <a:rPr lang="en-US" dirty="0"/>
              <a:t>Transaction , concurrency and Data Recovery support</a:t>
            </a:r>
          </a:p>
          <a:p>
            <a:pPr>
              <a:buFont typeface="Wingdings" pitchFamily="2" charset="2"/>
              <a:buChar char="Ø"/>
            </a:pPr>
            <a:r>
              <a:rPr lang="en-US" dirty="0"/>
              <a:t>Data security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CHAR LENGTH</a:t>
            </a:r>
            <a:br>
              <a:rPr lang="en-US" sz="5400" b="1" dirty="0"/>
            </a:br>
            <a:r>
              <a:rPr lang="en-US" sz="2200" dirty="0"/>
              <a:t>The CHAR_LENGTH() function return the length of a string (in characters)</a:t>
            </a:r>
          </a:p>
        </p:txBody>
      </p:sp>
      <p:pic>
        <p:nvPicPr>
          <p:cNvPr id="4" name="Content Placeholder 3" descr="WhatsApp Image 2024-06-08 at 2.02.53 PM.jpeg"/>
          <p:cNvPicPr>
            <a:picLocks noGrp="1" noChangeAspect="1"/>
          </p:cNvPicPr>
          <p:nvPr>
            <p:ph idx="1"/>
          </p:nvPr>
        </p:nvPicPr>
        <p:blipFill>
          <a:blip r:embed="rId2" cstate="print"/>
          <a:stretch>
            <a:fillRect/>
          </a:stretch>
        </p:blipFill>
        <p:spPr>
          <a:xfrm>
            <a:off x="593725" y="3060128"/>
            <a:ext cx="7956550" cy="2337943"/>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MID</a:t>
            </a:r>
            <a:br>
              <a:rPr lang="en-US" sz="5400" b="1" dirty="0"/>
            </a:br>
            <a:r>
              <a:rPr lang="en-US" sz="2200" dirty="0"/>
              <a:t>The MID() function extracts a substring from a string (starting at any position).</a:t>
            </a:r>
          </a:p>
        </p:txBody>
      </p:sp>
      <p:pic>
        <p:nvPicPr>
          <p:cNvPr id="4" name="Content Placeholder 3" descr="WhatsApp Image 2024-06-08 at 2.03.50 PM.jpeg"/>
          <p:cNvPicPr>
            <a:picLocks noGrp="1" noChangeAspect="1"/>
          </p:cNvPicPr>
          <p:nvPr>
            <p:ph idx="1"/>
          </p:nvPr>
        </p:nvPicPr>
        <p:blipFill>
          <a:blip r:embed="rId2" cstate="print"/>
          <a:stretch>
            <a:fillRect/>
          </a:stretch>
        </p:blipFill>
        <p:spPr>
          <a:xfrm>
            <a:off x="1423987" y="2438400"/>
            <a:ext cx="6296025" cy="35814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LENGTH</a:t>
            </a:r>
            <a:br>
              <a:rPr lang="en-US" sz="5400" b="1" dirty="0"/>
            </a:br>
            <a:r>
              <a:rPr lang="en-US" sz="2200" dirty="0"/>
              <a:t> The LENGTH() function returns the length of a string (in bytes).</a:t>
            </a:r>
          </a:p>
        </p:txBody>
      </p:sp>
      <p:pic>
        <p:nvPicPr>
          <p:cNvPr id="4" name="Content Placeholder 3" descr="WhatsApp Image 2024-06-08 at 2.10.28 PM.jpeg"/>
          <p:cNvPicPr>
            <a:picLocks noGrp="1" noChangeAspect="1"/>
          </p:cNvPicPr>
          <p:nvPr>
            <p:ph idx="1"/>
          </p:nvPr>
        </p:nvPicPr>
        <p:blipFill>
          <a:blip r:embed="rId2" cstate="print"/>
          <a:stretch>
            <a:fillRect/>
          </a:stretch>
        </p:blipFill>
        <p:spPr>
          <a:xfrm>
            <a:off x="593725" y="3231175"/>
            <a:ext cx="7956550" cy="199585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494"/>
            <a:ext cx="8686800" cy="5676106"/>
          </a:xfrm>
        </p:spPr>
        <p:txBody>
          <a:bodyPr>
            <a:normAutofit/>
          </a:bodyPr>
          <a:lstStyle/>
          <a:p>
            <a:pPr algn="ctr"/>
            <a:r>
              <a:rPr lang="en-US" sz="5400" b="1" dirty="0"/>
              <a:t>SQL DATE FUNCTION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YEAR AND MONTH</a:t>
            </a:r>
            <a:br>
              <a:rPr lang="en-US" sz="5400" b="1" dirty="0"/>
            </a:br>
            <a:r>
              <a:rPr lang="en-US" sz="2200" b="1" dirty="0"/>
              <a:t>The MONTH() or YEAR() function returns the month part for a given date</a:t>
            </a:r>
          </a:p>
        </p:txBody>
      </p:sp>
      <p:pic>
        <p:nvPicPr>
          <p:cNvPr id="4" name="Content Placeholder 3" descr="WhatsApp Image 2024-06-08 at 2.20.15 PM.jpeg"/>
          <p:cNvPicPr>
            <a:picLocks noGrp="1" noChangeAspect="1"/>
          </p:cNvPicPr>
          <p:nvPr>
            <p:ph idx="1"/>
          </p:nvPr>
        </p:nvPicPr>
        <p:blipFill>
          <a:blip r:embed="rId2" cstate="print"/>
          <a:stretch>
            <a:fillRect/>
          </a:stretch>
        </p:blipFill>
        <p:spPr>
          <a:xfrm>
            <a:off x="1565301" y="2193925"/>
            <a:ext cx="6013397" cy="4070350"/>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DATE ADD</a:t>
            </a:r>
            <a:br>
              <a:rPr lang="en-US" sz="5400" b="1" dirty="0"/>
            </a:br>
            <a:r>
              <a:rPr lang="en-US" sz="5400" b="1" dirty="0"/>
              <a:t> </a:t>
            </a:r>
            <a:r>
              <a:rPr lang="en-US" sz="2200" dirty="0"/>
              <a:t>The DATE_ADD()function returns the interval of years or month.</a:t>
            </a:r>
          </a:p>
        </p:txBody>
      </p:sp>
      <p:pic>
        <p:nvPicPr>
          <p:cNvPr id="4" name="Content Placeholder 3" descr="WhatsApp Image 2024-06-08 at 2.22.07 PM.jpeg"/>
          <p:cNvPicPr>
            <a:picLocks noGrp="1" noChangeAspect="1"/>
          </p:cNvPicPr>
          <p:nvPr>
            <p:ph idx="1"/>
          </p:nvPr>
        </p:nvPicPr>
        <p:blipFill>
          <a:blip r:embed="rId2" cstate="print"/>
          <a:stretch>
            <a:fillRect/>
          </a:stretch>
        </p:blipFill>
        <p:spPr>
          <a:xfrm>
            <a:off x="600075" y="2290762"/>
            <a:ext cx="7943850" cy="3876675"/>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a:bodyPr>
          <a:lstStyle/>
          <a:p>
            <a:pPr algn="l"/>
            <a:r>
              <a:rPr lang="en-US" sz="5400" b="1" dirty="0"/>
              <a:t>DATE DIFF</a:t>
            </a:r>
            <a:br>
              <a:rPr lang="en-US" sz="5400" b="1" dirty="0"/>
            </a:br>
            <a:r>
              <a:rPr lang="en-US" sz="2200" dirty="0"/>
              <a:t>The DATEDIFF()function returns the Experience of employee.</a:t>
            </a:r>
          </a:p>
        </p:txBody>
      </p:sp>
      <p:pic>
        <p:nvPicPr>
          <p:cNvPr id="4" name="Content Placeholder 3" descr="WhatsApp Image 2024-06-08 at 2.32.36 PM.jpeg"/>
          <p:cNvPicPr>
            <a:picLocks noGrp="1" noChangeAspect="1"/>
          </p:cNvPicPr>
          <p:nvPr>
            <p:ph idx="1"/>
          </p:nvPr>
        </p:nvPicPr>
        <p:blipFill>
          <a:blip r:embed="rId2" cstate="print"/>
          <a:stretch>
            <a:fillRect/>
          </a:stretch>
        </p:blipFill>
        <p:spPr>
          <a:xfrm>
            <a:off x="593725" y="2231023"/>
            <a:ext cx="7956550" cy="3996154"/>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Time </a:t>
            </a:r>
            <a:r>
              <a:rPr lang="en-US" sz="5400" b="1" dirty="0" err="1"/>
              <a:t>stampdiff</a:t>
            </a:r>
            <a:r>
              <a:rPr lang="en-US" sz="5400" b="1" dirty="0"/>
              <a:t> </a:t>
            </a:r>
            <a:br>
              <a:rPr lang="en-US" sz="5400" b="1" dirty="0"/>
            </a:br>
            <a:r>
              <a:rPr lang="en-US" sz="2200" b="1" dirty="0">
                <a:solidFill>
                  <a:schemeClr val="accent3">
                    <a:lumMod val="40000"/>
                    <a:lumOff val="60000"/>
                  </a:schemeClr>
                </a:solidFill>
              </a:rPr>
              <a:t>The TIMESTAMPDIFF() function returns a </a:t>
            </a:r>
            <a:r>
              <a:rPr lang="en-US" sz="2200" b="1" dirty="0" err="1">
                <a:solidFill>
                  <a:schemeClr val="accent3">
                    <a:lumMod val="40000"/>
                    <a:lumOff val="60000"/>
                  </a:schemeClr>
                </a:solidFill>
              </a:rPr>
              <a:t>datetime</a:t>
            </a:r>
            <a:r>
              <a:rPr lang="en-US" sz="2200" b="1" dirty="0">
                <a:solidFill>
                  <a:schemeClr val="accent3">
                    <a:lumMod val="40000"/>
                    <a:lumOff val="60000"/>
                  </a:schemeClr>
                </a:solidFill>
              </a:rPr>
              <a:t> value based on a date or </a:t>
            </a:r>
            <a:r>
              <a:rPr lang="en-US" sz="2200" b="1" dirty="0" err="1">
                <a:solidFill>
                  <a:schemeClr val="accent3">
                    <a:lumMod val="40000"/>
                    <a:lumOff val="60000"/>
                  </a:schemeClr>
                </a:solidFill>
              </a:rPr>
              <a:t>datetime</a:t>
            </a:r>
            <a:r>
              <a:rPr lang="en-US" sz="2200" b="1" dirty="0">
                <a:solidFill>
                  <a:schemeClr val="accent3">
                    <a:lumMod val="40000"/>
                    <a:lumOff val="60000"/>
                  </a:schemeClr>
                </a:solidFill>
              </a:rPr>
              <a:t> value.</a:t>
            </a:r>
            <a:br>
              <a:rPr lang="en-US" sz="2200" b="1" dirty="0">
                <a:solidFill>
                  <a:srgbClr val="FF0000"/>
                </a:solidFill>
              </a:rPr>
            </a:br>
            <a:endParaRPr lang="en-US" sz="2200" b="1" dirty="0">
              <a:solidFill>
                <a:srgbClr val="FF0000"/>
              </a:solidFill>
            </a:endParaRPr>
          </a:p>
        </p:txBody>
      </p:sp>
      <p:pic>
        <p:nvPicPr>
          <p:cNvPr id="4" name="Content Placeholder 3" descr="WhatsApp Image 2024-06-08 at 11.15.07 PM.jpeg"/>
          <p:cNvPicPr>
            <a:picLocks noGrp="1" noChangeAspect="1"/>
          </p:cNvPicPr>
          <p:nvPr>
            <p:ph idx="1"/>
          </p:nvPr>
        </p:nvPicPr>
        <p:blipFill>
          <a:blip r:embed="rId2" cstate="print"/>
          <a:stretch>
            <a:fillRect/>
          </a:stretch>
        </p:blipFill>
        <p:spPr>
          <a:xfrm>
            <a:off x="593725" y="2294748"/>
            <a:ext cx="7956550" cy="3868703"/>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a:bodyPr>
          <a:lstStyle/>
          <a:p>
            <a:pPr algn="l"/>
            <a:r>
              <a:rPr lang="en-US" sz="5400" b="1" dirty="0"/>
              <a:t>NOW</a:t>
            </a:r>
            <a:br>
              <a:rPr lang="en-US" sz="5400" b="1" dirty="0"/>
            </a:br>
            <a:r>
              <a:rPr lang="en-US" sz="2200" dirty="0"/>
              <a:t>The NOW() function returns the current date and time.</a:t>
            </a:r>
          </a:p>
        </p:txBody>
      </p:sp>
      <p:pic>
        <p:nvPicPr>
          <p:cNvPr id="4" name="Content Placeholder 3" descr="WhatsApp Image 2024-06-08 at 11.16.55 PM.jpeg"/>
          <p:cNvPicPr>
            <a:picLocks noGrp="1" noChangeAspect="1"/>
          </p:cNvPicPr>
          <p:nvPr>
            <p:ph idx="1"/>
          </p:nvPr>
        </p:nvPicPr>
        <p:blipFill>
          <a:blip r:embed="rId2" cstate="print"/>
          <a:stretch>
            <a:fillRect/>
          </a:stretch>
        </p:blipFill>
        <p:spPr>
          <a:xfrm>
            <a:off x="593725" y="2342452"/>
            <a:ext cx="7956550" cy="3773295"/>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6000" b="1" dirty="0"/>
              <a:t>DATE FORMATE</a:t>
            </a:r>
            <a:br>
              <a:rPr lang="en-US" dirty="0"/>
            </a:br>
            <a:r>
              <a:rPr lang="en-US" sz="2200" dirty="0"/>
              <a:t>THE DATEFORMATE () FUNCTION FORMATES A DATE AS SPECIFIED</a:t>
            </a:r>
            <a:br>
              <a:rPr lang="en-US" dirty="0"/>
            </a:br>
            <a:endParaRPr lang="en-US" dirty="0"/>
          </a:p>
        </p:txBody>
      </p:sp>
      <p:pic>
        <p:nvPicPr>
          <p:cNvPr id="4" name="Content Placeholder 3" descr="WhatsApp Image 2024-06-08 at 11.19.44 PM.jpeg"/>
          <p:cNvPicPr>
            <a:picLocks noGrp="1" noChangeAspect="1"/>
          </p:cNvPicPr>
          <p:nvPr>
            <p:ph idx="1"/>
          </p:nvPr>
        </p:nvPicPr>
        <p:blipFill>
          <a:blip r:embed="rId2" cstate="print"/>
          <a:stretch>
            <a:fillRect/>
          </a:stretch>
        </p:blipFill>
        <p:spPr>
          <a:xfrm>
            <a:off x="1138313" y="2193925"/>
            <a:ext cx="6867374" cy="407035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buFont typeface="Wingdings" pitchFamily="2" charset="2"/>
              <a:buChar char="q"/>
            </a:pPr>
            <a:r>
              <a:rPr lang="en-US" b="1" dirty="0"/>
              <a:t>RDBMS</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RDBMS stands for  Relational Database Management System.</a:t>
            </a:r>
          </a:p>
          <a:p>
            <a:pPr>
              <a:buFont typeface="Wingdings" pitchFamily="2" charset="2"/>
              <a:buChar char="Ø"/>
            </a:pPr>
            <a:r>
              <a:rPr lang="en-US" dirty="0"/>
              <a:t>   It is a subset of DBMS that is specifically designed to be more sophisticated and has a degree of finesse.</a:t>
            </a:r>
          </a:p>
          <a:p>
            <a:pPr>
              <a:buFont typeface="Wingdings" pitchFamily="2" charset="2"/>
              <a:buChar char="Ø"/>
            </a:pPr>
            <a:r>
              <a:rPr lang="en-US" dirty="0"/>
              <a:t>   A relational database stores data in a structured format in the form of rows and columns. It has a tabular                                                   form that makes it convenient to locate and access specific data within the database.</a:t>
            </a:r>
          </a:p>
          <a:p>
            <a:pPr>
              <a:buFont typeface="Wingdings" pitchFamily="2" charset="2"/>
              <a:buChar char="Ø"/>
            </a:pPr>
            <a:r>
              <a:rPr lang="en-US" dirty="0"/>
              <a:t>  The ‘relational’ in RDBMS comes from the fact that the values in a table are all related to each other.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5599906"/>
          </a:xfrm>
        </p:spPr>
        <p:txBody>
          <a:bodyPr>
            <a:noAutofit/>
          </a:bodyPr>
          <a:lstStyle/>
          <a:p>
            <a:pPr algn="ctr"/>
            <a:r>
              <a:rPr lang="en-US" sz="5400" b="1" dirty="0"/>
              <a:t>SQL LOGICAL FUNCTION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6000" b="1" dirty="0"/>
              <a:t>IF</a:t>
            </a:r>
            <a:br>
              <a:rPr lang="en-US" sz="5400" b="1" dirty="0"/>
            </a:br>
            <a:r>
              <a:rPr lang="en-US" sz="2200" dirty="0"/>
              <a:t>The IF() function returns a value if a condition is TRUE, or another value if a condition is FALSE.</a:t>
            </a:r>
          </a:p>
        </p:txBody>
      </p:sp>
      <p:pic>
        <p:nvPicPr>
          <p:cNvPr id="4" name="Content Placeholder 3" descr="WhatsApp Image 2024-06-08 at 11.23.06 PM.jpeg"/>
          <p:cNvPicPr>
            <a:picLocks noGrp="1" noChangeAspect="1"/>
          </p:cNvPicPr>
          <p:nvPr>
            <p:ph idx="1"/>
          </p:nvPr>
        </p:nvPicPr>
        <p:blipFill>
          <a:blip r:embed="rId2" cstate="print"/>
          <a:stretch>
            <a:fillRect/>
          </a:stretch>
        </p:blipFill>
        <p:spPr>
          <a:xfrm>
            <a:off x="994511" y="2193925"/>
            <a:ext cx="7154978" cy="407035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COUNT IF</a:t>
            </a:r>
            <a:br>
              <a:rPr lang="en-US" sz="5400" b="1" dirty="0"/>
            </a:br>
            <a:r>
              <a:rPr lang="en-US" sz="2000" b="1" dirty="0"/>
              <a:t>The "Count with If" query has the following syntax: The IF function, which assesses a condition and returns a value depending on whether the condition is true or false, is the crucial component in this situation</a:t>
            </a:r>
          </a:p>
        </p:txBody>
      </p:sp>
      <p:pic>
        <p:nvPicPr>
          <p:cNvPr id="4" name="Content Placeholder 3" descr="WhatsApp Image 2024-06-08 at 11.24.28 PM.jpeg"/>
          <p:cNvPicPr>
            <a:picLocks noGrp="1" noChangeAspect="1"/>
          </p:cNvPicPr>
          <p:nvPr>
            <p:ph idx="1"/>
          </p:nvPr>
        </p:nvPicPr>
        <p:blipFill>
          <a:blip r:embed="rId2" cstate="print"/>
          <a:stretch>
            <a:fillRect/>
          </a:stretch>
        </p:blipFill>
        <p:spPr>
          <a:xfrm>
            <a:off x="593725" y="3097778"/>
            <a:ext cx="7956550" cy="2262643"/>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5599906"/>
          </a:xfrm>
        </p:spPr>
        <p:txBody>
          <a:bodyPr>
            <a:normAutofit/>
          </a:bodyPr>
          <a:lstStyle/>
          <a:p>
            <a:pPr algn="ctr"/>
            <a:r>
              <a:rPr lang="en-US" sz="5400" b="1" dirty="0"/>
              <a:t>SQL JOINS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4373"/>
            <a:ext cx="8168640" cy="1293028"/>
          </a:xfrm>
        </p:spPr>
        <p:txBody>
          <a:bodyPr>
            <a:normAutofit/>
          </a:bodyPr>
          <a:lstStyle/>
          <a:p>
            <a:pPr algn="l"/>
            <a:r>
              <a:rPr lang="en-US" sz="5400" b="1" dirty="0"/>
              <a:t>TYPES OF JOINS</a:t>
            </a:r>
          </a:p>
        </p:txBody>
      </p:sp>
      <p:sp>
        <p:nvSpPr>
          <p:cNvPr id="3" name="Content Placeholder 2"/>
          <p:cNvSpPr>
            <a:spLocks noGrp="1"/>
          </p:cNvSpPr>
          <p:nvPr>
            <p:ph idx="1"/>
          </p:nvPr>
        </p:nvSpPr>
        <p:spPr/>
        <p:txBody>
          <a:bodyPr/>
          <a:lstStyle/>
          <a:p>
            <a:pPr>
              <a:buFont typeface="Wingdings" pitchFamily="2" charset="2"/>
              <a:buChar char="Ø"/>
            </a:pPr>
            <a:r>
              <a:rPr lang="en-US" dirty="0"/>
              <a:t>inner join</a:t>
            </a:r>
          </a:p>
          <a:p>
            <a:pPr>
              <a:buFont typeface="Wingdings" pitchFamily="2" charset="2"/>
              <a:buChar char="Ø"/>
            </a:pPr>
            <a:r>
              <a:rPr lang="en-US" dirty="0"/>
              <a:t>left join </a:t>
            </a:r>
          </a:p>
          <a:p>
            <a:pPr>
              <a:buFont typeface="Wingdings" pitchFamily="2" charset="2"/>
              <a:buChar char="Ø"/>
            </a:pPr>
            <a:r>
              <a:rPr lang="en-US" dirty="0"/>
              <a:t>right join</a:t>
            </a:r>
          </a:p>
          <a:p>
            <a:pPr>
              <a:buFont typeface="Wingdings" pitchFamily="2" charset="2"/>
              <a:buChar char="Ø"/>
            </a:pPr>
            <a:r>
              <a:rPr lang="en-US" dirty="0"/>
              <a:t>full outer join (combination of both left and right join)</a:t>
            </a:r>
          </a:p>
          <a:p>
            <a:pPr>
              <a:buFont typeface="Wingdings" pitchFamily="2" charset="2"/>
              <a:buChar char="Ø"/>
            </a:pPr>
            <a:r>
              <a:rPr lang="en-US" dirty="0"/>
              <a:t> cross join</a:t>
            </a:r>
          </a:p>
          <a:p>
            <a:pPr>
              <a:buFont typeface="Wingdings" pitchFamily="2" charset="2"/>
              <a:buChar char="Ø"/>
            </a:pPr>
            <a:r>
              <a:rPr lang="en-US" dirty="0"/>
              <a:t> self join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INNER JOIN</a:t>
            </a:r>
            <a:br>
              <a:rPr lang="en-US" sz="5400" b="1" dirty="0"/>
            </a:br>
            <a:r>
              <a:rPr lang="en-US" sz="2700" dirty="0">
                <a:solidFill>
                  <a:schemeClr val="accent1">
                    <a:lumMod val="20000"/>
                    <a:lumOff val="80000"/>
                  </a:schemeClr>
                </a:solidFill>
              </a:rPr>
              <a:t>The </a:t>
            </a:r>
            <a:r>
              <a:rPr lang="en-US" sz="2700" dirty="0" err="1">
                <a:solidFill>
                  <a:schemeClr val="accent1">
                    <a:lumMod val="20000"/>
                    <a:lumOff val="80000"/>
                  </a:schemeClr>
                </a:solidFill>
              </a:rPr>
              <a:t>MySQL</a:t>
            </a:r>
            <a:r>
              <a:rPr lang="en-US" sz="2700" dirty="0">
                <a:solidFill>
                  <a:schemeClr val="accent1">
                    <a:lumMod val="20000"/>
                    <a:lumOff val="80000"/>
                  </a:schemeClr>
                </a:solidFill>
              </a:rPr>
              <a:t> Inner Join is used to returns only those results from the tables that match the specified condition and hides other rows and columns.</a:t>
            </a:r>
            <a:endParaRPr lang="en-US" sz="2200" dirty="0">
              <a:solidFill>
                <a:schemeClr val="accent1">
                  <a:lumMod val="20000"/>
                  <a:lumOff val="80000"/>
                </a:schemeClr>
              </a:solidFill>
            </a:endParaRPr>
          </a:p>
        </p:txBody>
      </p:sp>
      <p:pic>
        <p:nvPicPr>
          <p:cNvPr id="4" name="Content Placeholder 3" descr="WhatsApp Image 2024-06-08 at 11.32.47 PM.jpeg"/>
          <p:cNvPicPr>
            <a:picLocks noGrp="1" noChangeAspect="1"/>
          </p:cNvPicPr>
          <p:nvPr>
            <p:ph idx="1"/>
          </p:nvPr>
        </p:nvPicPr>
        <p:blipFill>
          <a:blip r:embed="rId2" cstate="print"/>
          <a:stretch>
            <a:fillRect/>
          </a:stretch>
        </p:blipFill>
        <p:spPr>
          <a:xfrm>
            <a:off x="633412" y="2290762"/>
            <a:ext cx="7877175" cy="3876675"/>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fontScale="90000"/>
          </a:bodyPr>
          <a:lstStyle/>
          <a:p>
            <a:pPr algn="l"/>
            <a:r>
              <a:rPr lang="en-US" sz="5400" b="1" dirty="0"/>
              <a:t>LEFT JOIN</a:t>
            </a:r>
            <a:br>
              <a:rPr lang="en-US" sz="5400" b="1" dirty="0"/>
            </a:br>
            <a:r>
              <a:rPr lang="en-US" sz="2200" dirty="0"/>
              <a:t>The Left Join clause returns all the rows from the left table and matched records from the right table or returns Null if no matching record found. This Join can also be called a Left Outer Join clause.</a:t>
            </a:r>
          </a:p>
        </p:txBody>
      </p:sp>
      <p:pic>
        <p:nvPicPr>
          <p:cNvPr id="4" name="Content Placeholder 3" descr="WhatsApp Image 2024-06-08 at 11.33.47 PM.jpeg"/>
          <p:cNvPicPr>
            <a:picLocks noGrp="1" noChangeAspect="1"/>
          </p:cNvPicPr>
          <p:nvPr>
            <p:ph idx="1"/>
          </p:nvPr>
        </p:nvPicPr>
        <p:blipFill>
          <a:blip r:embed="rId2" cstate="print"/>
          <a:stretch>
            <a:fillRect/>
          </a:stretch>
        </p:blipFill>
        <p:spPr>
          <a:xfrm>
            <a:off x="593725" y="2739952"/>
            <a:ext cx="7956550" cy="2978295"/>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2438399"/>
          </a:xfrm>
        </p:spPr>
        <p:txBody>
          <a:bodyPr>
            <a:normAutofit/>
          </a:bodyPr>
          <a:lstStyle/>
          <a:p>
            <a:pPr algn="l"/>
            <a:r>
              <a:rPr lang="en-US" sz="5400" b="1" dirty="0"/>
              <a:t>RIGHT JOIN</a:t>
            </a:r>
            <a:br>
              <a:rPr lang="en-US" sz="5400" b="1" dirty="0"/>
            </a:br>
            <a:r>
              <a:rPr lang="en-US" sz="2200" dirty="0"/>
              <a:t>The Right Join is used to joins two or more tables and returns all rows from the right-hand table, and only those results from the other table that fulfilled the join condition.</a:t>
            </a:r>
          </a:p>
        </p:txBody>
      </p:sp>
      <p:pic>
        <p:nvPicPr>
          <p:cNvPr id="4" name="Content Placeholder 3" descr="WhatsApp Image 2024-06-08 at 11.34.56 PM.jpeg"/>
          <p:cNvPicPr>
            <a:picLocks noGrp="1" noChangeAspect="1"/>
          </p:cNvPicPr>
          <p:nvPr>
            <p:ph idx="1"/>
          </p:nvPr>
        </p:nvPicPr>
        <p:blipFill>
          <a:blip r:embed="rId2" cstate="print"/>
          <a:stretch>
            <a:fillRect/>
          </a:stretch>
        </p:blipFill>
        <p:spPr>
          <a:xfrm>
            <a:off x="847725" y="2895600"/>
            <a:ext cx="7448550" cy="368617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549640" cy="2285999"/>
          </a:xfrm>
        </p:spPr>
        <p:txBody>
          <a:bodyPr>
            <a:normAutofit/>
          </a:bodyPr>
          <a:lstStyle/>
          <a:p>
            <a:pPr algn="l"/>
            <a:r>
              <a:rPr lang="en-US" sz="5400" b="1" dirty="0"/>
              <a:t>FULL OUTER JOIN</a:t>
            </a:r>
            <a:br>
              <a:rPr lang="en-US" sz="5400" b="1" dirty="0"/>
            </a:br>
            <a:r>
              <a:rPr lang="en-US" sz="2200" dirty="0"/>
              <a:t>The FULL OUTER JOIN keyword returns all records when there is a match in left (table1) or right (table2) table records</a:t>
            </a:r>
          </a:p>
        </p:txBody>
      </p:sp>
      <p:pic>
        <p:nvPicPr>
          <p:cNvPr id="4" name="Content Placeholder 3" descr="WhatsApp Image 2024-06-08 at 11.36.16 PM.jpeg"/>
          <p:cNvPicPr>
            <a:picLocks noGrp="1" noChangeAspect="1"/>
          </p:cNvPicPr>
          <p:nvPr>
            <p:ph idx="1"/>
          </p:nvPr>
        </p:nvPicPr>
        <p:blipFill>
          <a:blip r:embed="rId2" cstate="print"/>
          <a:stretch>
            <a:fillRect/>
          </a:stretch>
        </p:blipFill>
        <p:spPr>
          <a:xfrm>
            <a:off x="593725" y="3309124"/>
            <a:ext cx="7956550" cy="1839952"/>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7494"/>
            <a:ext cx="8991600" cy="2780506"/>
          </a:xfrm>
        </p:spPr>
        <p:txBody>
          <a:bodyPr>
            <a:normAutofit/>
          </a:bodyPr>
          <a:lstStyle/>
          <a:p>
            <a:pPr algn="l"/>
            <a:r>
              <a:rPr lang="en-US" sz="5400" b="1" dirty="0"/>
              <a:t>CROSS JOIN</a:t>
            </a:r>
            <a:br>
              <a:rPr lang="en-US" sz="5400" b="1" dirty="0"/>
            </a:br>
            <a:r>
              <a:rPr lang="en-US" sz="2700" dirty="0" err="1"/>
              <a:t>MySQL</a:t>
            </a:r>
            <a:r>
              <a:rPr lang="en-US" sz="2700" dirty="0"/>
              <a:t> CROSS JOIN is used to combine all possibilities of the two or more tables and returns the result that contains every row from all contributing tables.</a:t>
            </a:r>
            <a:br>
              <a:rPr lang="en-US" sz="2700" dirty="0"/>
            </a:br>
            <a:endParaRPr lang="en-US" sz="2700" dirty="0"/>
          </a:p>
        </p:txBody>
      </p:sp>
      <p:pic>
        <p:nvPicPr>
          <p:cNvPr id="4" name="Content Placeholder 3" descr="WhatsApp Image 2024-06-08 at 11.39.00 PM.jpeg"/>
          <p:cNvPicPr>
            <a:picLocks noGrp="1" noChangeAspect="1"/>
          </p:cNvPicPr>
          <p:nvPr>
            <p:ph idx="1"/>
          </p:nvPr>
        </p:nvPicPr>
        <p:blipFill>
          <a:blip r:embed="rId2" cstate="print"/>
          <a:stretch>
            <a:fillRect/>
          </a:stretch>
        </p:blipFill>
        <p:spPr>
          <a:xfrm>
            <a:off x="742950" y="3048000"/>
            <a:ext cx="7658100" cy="328612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buFont typeface="Wingdings" pitchFamily="2" charset="2"/>
              <a:buChar char="q"/>
            </a:pPr>
            <a:r>
              <a:rPr lang="en-US" b="1" dirty="0"/>
              <a:t>DIFFERENCE BETWEEN DBMS AND RDBMS</a:t>
            </a:r>
          </a:p>
        </p:txBody>
      </p:sp>
      <p:sp>
        <p:nvSpPr>
          <p:cNvPr id="3" name="Content Placeholder 2"/>
          <p:cNvSpPr>
            <a:spLocks noGrp="1"/>
          </p:cNvSpPr>
          <p:nvPr>
            <p:ph sz="half" idx="1"/>
          </p:nvPr>
        </p:nvSpPr>
        <p:spPr/>
        <p:txBody>
          <a:bodyPr/>
          <a:lstStyle/>
          <a:p>
            <a:pPr>
              <a:buFont typeface="Wingdings" pitchFamily="2" charset="2"/>
              <a:buChar char="Ø"/>
            </a:pPr>
            <a:r>
              <a:rPr lang="en-US" dirty="0"/>
              <a:t>Data is stored as a file</a:t>
            </a:r>
          </a:p>
          <a:p>
            <a:pPr>
              <a:buFont typeface="Wingdings" pitchFamily="2" charset="2"/>
              <a:buChar char="Ø"/>
            </a:pPr>
            <a:r>
              <a:rPr lang="en-US" dirty="0"/>
              <a:t>It supports single users</a:t>
            </a:r>
          </a:p>
          <a:p>
            <a:pPr>
              <a:buFont typeface="Wingdings" pitchFamily="2" charset="2"/>
              <a:buChar char="Ø"/>
            </a:pPr>
            <a:r>
              <a:rPr lang="en-US" dirty="0"/>
              <a:t>It does not support client-server architecture</a:t>
            </a:r>
          </a:p>
          <a:p>
            <a:pPr>
              <a:buFont typeface="Wingdings" pitchFamily="2" charset="2"/>
              <a:buChar char="Ø"/>
            </a:pPr>
            <a:r>
              <a:rPr lang="en-US" dirty="0"/>
              <a:t>No relationship between data.</a:t>
            </a:r>
          </a:p>
        </p:txBody>
      </p:sp>
      <p:sp>
        <p:nvSpPr>
          <p:cNvPr id="4" name="Content Placeholder 3"/>
          <p:cNvSpPr>
            <a:spLocks noGrp="1"/>
          </p:cNvSpPr>
          <p:nvPr>
            <p:ph sz="half" idx="2"/>
          </p:nvPr>
        </p:nvSpPr>
        <p:spPr/>
        <p:txBody>
          <a:bodyPr/>
          <a:lstStyle/>
          <a:p>
            <a:pPr>
              <a:buFont typeface="Wingdings" pitchFamily="2" charset="2"/>
              <a:buChar char="Ø"/>
            </a:pPr>
            <a:r>
              <a:rPr lang="en-US" dirty="0"/>
              <a:t>Data is stored in the form of tables.</a:t>
            </a:r>
          </a:p>
          <a:p>
            <a:pPr>
              <a:buFont typeface="Wingdings" pitchFamily="2" charset="2"/>
              <a:buChar char="Ø"/>
            </a:pPr>
            <a:r>
              <a:rPr lang="en-US" dirty="0"/>
              <a:t>It supports multiple users.</a:t>
            </a:r>
          </a:p>
          <a:p>
            <a:pPr>
              <a:buFont typeface="Wingdings" pitchFamily="2" charset="2"/>
              <a:buChar char="Ø"/>
            </a:pPr>
            <a:r>
              <a:rPr lang="en-US" dirty="0"/>
              <a:t>It support client-server architecture</a:t>
            </a:r>
          </a:p>
          <a:p>
            <a:pPr>
              <a:buFont typeface="Wingdings" pitchFamily="2" charset="2"/>
              <a:buChar char="Ø"/>
            </a:pPr>
            <a:r>
              <a:rPr lang="en-US" dirty="0"/>
              <a:t>Data is stored in the form of tables which are related to each other.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6590506"/>
          </a:xfrm>
        </p:spPr>
        <p:txBody>
          <a:bodyPr>
            <a:normAutofit/>
          </a:bodyPr>
          <a:lstStyle/>
          <a:p>
            <a:pPr algn="ctr"/>
            <a:r>
              <a:rPr lang="en-US" sz="5400" b="1" dirty="0"/>
              <a:t>PROCEDURE CONCEPT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4373"/>
            <a:ext cx="8016240" cy="1293028"/>
          </a:xfrm>
        </p:spPr>
        <p:txBody>
          <a:bodyPr>
            <a:normAutofit/>
          </a:bodyPr>
          <a:lstStyle/>
          <a:p>
            <a:pPr algn="l"/>
            <a:r>
              <a:rPr lang="en-US" sz="5400" b="1" dirty="0"/>
              <a:t>PROCEDURE</a:t>
            </a:r>
          </a:p>
        </p:txBody>
      </p:sp>
      <p:sp>
        <p:nvSpPr>
          <p:cNvPr id="3" name="Content Placeholder 2"/>
          <p:cNvSpPr>
            <a:spLocks noGrp="1"/>
          </p:cNvSpPr>
          <p:nvPr>
            <p:ph idx="1"/>
          </p:nvPr>
        </p:nvSpPr>
        <p:spPr/>
        <p:txBody>
          <a:bodyPr>
            <a:normAutofit fontScale="62500" lnSpcReduction="20000"/>
          </a:bodyPr>
          <a:lstStyle/>
          <a:p>
            <a:r>
              <a:rPr lang="en-US" dirty="0"/>
              <a:t>Stored procedures are sub routines, segment of SQL statements which are stored in SQL catalog.</a:t>
            </a:r>
          </a:p>
          <a:p>
            <a:r>
              <a:rPr lang="en-US" sz="5400" b="1" dirty="0">
                <a:solidFill>
                  <a:schemeClr val="accent2">
                    <a:lumMod val="60000"/>
                    <a:lumOff val="40000"/>
                  </a:schemeClr>
                </a:solidFill>
              </a:rPr>
              <a:t>SYNTAX</a:t>
            </a:r>
          </a:p>
          <a:p>
            <a:r>
              <a:rPr lang="en-US" sz="4500" b="1" dirty="0">
                <a:solidFill>
                  <a:schemeClr val="tx1">
                    <a:lumMod val="95000"/>
                  </a:schemeClr>
                </a:solidFill>
              </a:rPr>
              <a:t>delimiter //</a:t>
            </a:r>
          </a:p>
          <a:p>
            <a:r>
              <a:rPr lang="en-US" sz="4500" b="1" dirty="0">
                <a:solidFill>
                  <a:schemeClr val="tx1">
                    <a:lumMod val="95000"/>
                  </a:schemeClr>
                </a:solidFill>
              </a:rPr>
              <a:t>create </a:t>
            </a:r>
          </a:p>
          <a:p>
            <a:r>
              <a:rPr lang="en-US" sz="4500" b="1" dirty="0">
                <a:solidFill>
                  <a:schemeClr val="tx1">
                    <a:lumMod val="95000"/>
                  </a:schemeClr>
                </a:solidFill>
              </a:rPr>
              <a:t>procedure </a:t>
            </a:r>
            <a:r>
              <a:rPr lang="en-US" sz="4500" b="1" dirty="0" err="1">
                <a:solidFill>
                  <a:schemeClr val="tx1">
                    <a:lumMod val="95000"/>
                  </a:schemeClr>
                </a:solidFill>
              </a:rPr>
              <a:t>store_data</a:t>
            </a:r>
            <a:r>
              <a:rPr lang="en-US" sz="4500" b="1" dirty="0">
                <a:solidFill>
                  <a:schemeClr val="tx1">
                    <a:lumMod val="95000"/>
                  </a:schemeClr>
                </a:solidFill>
              </a:rPr>
              <a:t>()</a:t>
            </a:r>
            <a:r>
              <a:rPr lang="en-US" sz="4500" b="1" dirty="0" err="1">
                <a:solidFill>
                  <a:schemeClr val="tx1">
                    <a:lumMod val="95000"/>
                  </a:schemeClr>
                </a:solidFill>
              </a:rPr>
              <a:t>beginselect</a:t>
            </a:r>
            <a:r>
              <a:rPr lang="en-US" sz="4500" b="1" dirty="0">
                <a:solidFill>
                  <a:schemeClr val="tx1">
                    <a:lumMod val="95000"/>
                  </a:schemeClr>
                </a:solidFill>
              </a:rPr>
              <a:t> * from student where </a:t>
            </a:r>
            <a:r>
              <a:rPr lang="en-US" sz="4500" b="1" dirty="0" err="1">
                <a:solidFill>
                  <a:schemeClr val="tx1">
                    <a:lumMod val="95000"/>
                  </a:schemeClr>
                </a:solidFill>
              </a:rPr>
              <a:t>city_state</a:t>
            </a:r>
            <a:r>
              <a:rPr lang="en-US" sz="4500" b="1" dirty="0">
                <a:solidFill>
                  <a:schemeClr val="tx1">
                    <a:lumMod val="95000"/>
                  </a:schemeClr>
                </a:solidFill>
              </a:rPr>
              <a:t> in('</a:t>
            </a:r>
            <a:r>
              <a:rPr lang="en-US" sz="4500" b="1" dirty="0" err="1">
                <a:solidFill>
                  <a:schemeClr val="tx1">
                    <a:lumMod val="95000"/>
                  </a:schemeClr>
                </a:solidFill>
              </a:rPr>
              <a:t>chennai','madurai</a:t>
            </a:r>
            <a:r>
              <a:rPr lang="en-US" sz="4500" b="1" dirty="0">
                <a:solidFill>
                  <a:schemeClr val="tx1">
                    <a:lumMod val="95000"/>
                  </a:schemeClr>
                </a:solidFill>
              </a:rPr>
              <a:t>');select * from student where age &gt;22;select age, count(</a:t>
            </a:r>
            <a:r>
              <a:rPr lang="en-US" sz="4500" b="1" dirty="0" err="1">
                <a:solidFill>
                  <a:schemeClr val="tx1">
                    <a:lumMod val="95000"/>
                  </a:schemeClr>
                </a:solidFill>
              </a:rPr>
              <a:t>student_id</a:t>
            </a:r>
            <a:r>
              <a:rPr lang="en-US" sz="4500" b="1" dirty="0">
                <a:solidFill>
                  <a:schemeClr val="tx1">
                    <a:lumMod val="95000"/>
                  </a:schemeClr>
                </a:solidFill>
              </a:rPr>
              <a:t>) as </a:t>
            </a:r>
            <a:r>
              <a:rPr lang="en-US" sz="4500" b="1" dirty="0" err="1">
                <a:solidFill>
                  <a:schemeClr val="tx1">
                    <a:lumMod val="95000"/>
                  </a:schemeClr>
                </a:solidFill>
              </a:rPr>
              <a:t>stu_count</a:t>
            </a:r>
            <a:r>
              <a:rPr lang="en-US" sz="4500" b="1" dirty="0">
                <a:solidFill>
                  <a:schemeClr val="tx1">
                    <a:lumMod val="95000"/>
                  </a:schemeClr>
                </a:solidFill>
              </a:rPr>
              <a:t> </a:t>
            </a:r>
            <a:r>
              <a:rPr lang="en-US" sz="4500" b="1" dirty="0" err="1">
                <a:solidFill>
                  <a:schemeClr val="tx1">
                    <a:lumMod val="95000"/>
                  </a:schemeClr>
                </a:solidFill>
              </a:rPr>
              <a:t>fromstudent</a:t>
            </a:r>
            <a:r>
              <a:rPr lang="en-US" sz="4500" b="1" dirty="0">
                <a:solidFill>
                  <a:schemeClr val="tx1">
                    <a:lumMod val="95000"/>
                  </a:schemeClr>
                </a:solidFill>
              </a:rPr>
              <a:t> group by </a:t>
            </a:r>
            <a:r>
              <a:rPr lang="en-US" sz="4500" b="1" dirty="0" err="1">
                <a:solidFill>
                  <a:schemeClr val="tx1">
                    <a:lumMod val="95000"/>
                  </a:schemeClr>
                </a:solidFill>
              </a:rPr>
              <a:t>age;end</a:t>
            </a:r>
            <a:r>
              <a:rPr lang="en-US" sz="4500" b="1" dirty="0">
                <a:solidFill>
                  <a:schemeClr val="tx1">
                    <a:lumMod val="95000"/>
                  </a:schemeClr>
                </a:solidFill>
              </a:rPr>
              <a:t> //delimiter ;call </a:t>
            </a:r>
            <a:r>
              <a:rPr lang="en-US" sz="4500" b="1" dirty="0" err="1">
                <a:solidFill>
                  <a:schemeClr val="tx1">
                    <a:lumMod val="95000"/>
                  </a:schemeClr>
                </a:solidFill>
              </a:rPr>
              <a:t>store_data</a:t>
            </a:r>
            <a:r>
              <a:rPr lang="en-US" sz="4500" b="1" dirty="0">
                <a:solidFill>
                  <a:schemeClr val="tx1">
                    <a:lumMod val="95000"/>
                  </a:schemeClr>
                </a:solidFill>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4373"/>
            <a:ext cx="7711440" cy="1293028"/>
          </a:xfrm>
        </p:spPr>
        <p:txBody>
          <a:bodyPr>
            <a:normAutofit/>
          </a:bodyPr>
          <a:lstStyle/>
          <a:p>
            <a:pPr algn="l"/>
            <a:r>
              <a:rPr lang="en-US" sz="5400" b="1" dirty="0"/>
              <a:t>OUTPUT</a:t>
            </a:r>
          </a:p>
        </p:txBody>
      </p:sp>
      <p:pic>
        <p:nvPicPr>
          <p:cNvPr id="4" name="Content Placeholder 3" descr="WhatsApp Image 2024-06-08 at 11.44.54 PM.jpeg"/>
          <p:cNvPicPr>
            <a:picLocks noGrp="1" noChangeAspect="1"/>
          </p:cNvPicPr>
          <p:nvPr>
            <p:ph idx="1"/>
          </p:nvPr>
        </p:nvPicPr>
        <p:blipFill>
          <a:blip r:embed="rId2" cstate="print"/>
          <a:stretch>
            <a:fillRect/>
          </a:stretch>
        </p:blipFill>
        <p:spPr>
          <a:xfrm>
            <a:off x="1936166" y="2193925"/>
            <a:ext cx="5271668" cy="407035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6858000"/>
          </a:xfrm>
        </p:spPr>
        <p:txBody>
          <a:bodyPr>
            <a:normAutofit/>
          </a:bodyPr>
          <a:lstStyle/>
          <a:p>
            <a:pPr algn="l"/>
            <a:r>
              <a:rPr lang="en-US" sz="5400" b="1" dirty="0"/>
              <a:t>TRIGGER</a:t>
            </a:r>
            <a:br>
              <a:rPr lang="en-US" sz="5400" b="1" dirty="0"/>
            </a:br>
            <a:r>
              <a:rPr lang="en-US" sz="3600" dirty="0">
                <a:solidFill>
                  <a:schemeClr val="tx1">
                    <a:lumMod val="95000"/>
                  </a:schemeClr>
                </a:solidFill>
                <a:effectLst/>
              </a:rPr>
              <a:t>a database trigger is a stored program which is automatically</a:t>
            </a:r>
            <a:br>
              <a:rPr lang="en-US" sz="3600" dirty="0">
                <a:solidFill>
                  <a:schemeClr val="tx1">
                    <a:lumMod val="95000"/>
                  </a:schemeClr>
                </a:solidFill>
                <a:effectLst/>
              </a:rPr>
            </a:br>
            <a:r>
              <a:rPr lang="en-US" sz="3600" dirty="0">
                <a:solidFill>
                  <a:schemeClr val="tx1">
                    <a:lumMod val="95000"/>
                  </a:schemeClr>
                </a:solidFill>
                <a:effectLst/>
              </a:rPr>
              <a:t>fired or executed when some events occur.</a:t>
            </a:r>
            <a:br>
              <a:rPr lang="en-US" sz="6000" b="1" dirty="0">
                <a:solidFill>
                  <a:schemeClr val="tx1"/>
                </a:solidFill>
              </a:rPr>
            </a:br>
            <a:endParaRPr lang="en-US" sz="6000" b="1" dirty="0">
              <a:solidFill>
                <a:schemeClr val="tx1"/>
              </a:solidFill>
            </a:endParaRPr>
          </a:p>
        </p:txBody>
      </p:sp>
      <p:sp>
        <p:nvSpPr>
          <p:cNvPr id="3" name="Content Placeholder 2"/>
          <p:cNvSpPr>
            <a:spLocks noGrp="1"/>
          </p:cNvSpPr>
          <p:nvPr>
            <p:ph idx="1"/>
          </p:nvPr>
        </p:nvSpPr>
        <p:spPr>
          <a:xfrm flipV="1">
            <a:off x="5181600" y="6454808"/>
            <a:ext cx="3505200" cy="403192"/>
          </a:xfrm>
        </p:spPr>
        <p:txBody>
          <a:bodyPr>
            <a:normAutofit fontScale="47500" lnSpcReduction="20000"/>
          </a:bodyPr>
          <a:lstStyle/>
          <a:p>
            <a:endParaRPr lang="en-US" sz="5400" b="1" dirty="0">
              <a:solidFill>
                <a:schemeClr val="accent2">
                  <a:lumMod val="60000"/>
                  <a:lumOff val="40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buFont typeface="Wingdings" pitchFamily="2" charset="2"/>
              <a:buChar char="q"/>
            </a:pPr>
            <a:r>
              <a:rPr lang="en-US" dirty="0"/>
              <a:t>TYPES OF TRIGGER</a:t>
            </a:r>
            <a:br>
              <a:rPr lang="en-US" dirty="0"/>
            </a:b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5400" dirty="0">
                <a:solidFill>
                  <a:schemeClr val="accent2">
                    <a:lumMod val="40000"/>
                    <a:lumOff val="60000"/>
                  </a:schemeClr>
                </a:solidFill>
              </a:rPr>
              <a:t>ROW LEVEL TRIGGER</a:t>
            </a:r>
          </a:p>
          <a:p>
            <a:pPr>
              <a:buFont typeface="Wingdings" pitchFamily="2" charset="2"/>
              <a:buChar char="Ø"/>
            </a:pPr>
            <a:r>
              <a:rPr lang="en-US" sz="2000" dirty="0">
                <a:solidFill>
                  <a:schemeClr val="tx1">
                    <a:lumMod val="95000"/>
                  </a:schemeClr>
                </a:solidFill>
              </a:rPr>
              <a:t>A row-level trigger in SQL is a type of database trigger that is executed once for each row affected by a DML (Data Manipulation Language) statement such as INSERT, UPDATE, or DELETE. Row-level triggers allow you to define actions that occur for every row that is inserted, updated, or deleted in a table.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764373"/>
            <a:ext cx="7955280" cy="1293028"/>
          </a:xfrm>
        </p:spPr>
        <p:txBody>
          <a:bodyPr/>
          <a:lstStyle/>
          <a:p>
            <a:pPr algn="l"/>
            <a:r>
              <a:rPr lang="en-US" b="1" dirty="0"/>
              <a:t>STATEMENT LEVEL TRIGGER</a:t>
            </a:r>
          </a:p>
        </p:txBody>
      </p:sp>
      <p:sp>
        <p:nvSpPr>
          <p:cNvPr id="3" name="Content Placeholder 2"/>
          <p:cNvSpPr>
            <a:spLocks noGrp="1"/>
          </p:cNvSpPr>
          <p:nvPr>
            <p:ph idx="1"/>
          </p:nvPr>
        </p:nvSpPr>
        <p:spPr/>
        <p:txBody>
          <a:bodyPr/>
          <a:lstStyle/>
          <a:p>
            <a:pPr>
              <a:buFont typeface="Wingdings" pitchFamily="2" charset="2"/>
              <a:buChar char="Ø"/>
            </a:pPr>
            <a:r>
              <a:rPr lang="en-US" dirty="0"/>
              <a:t>A statement-level trigger in SQL is a type of database trigger that is executed once per DML (Data Manipulation Language) statement, such as INSERT, UPDATE, or DELETE, regardless of how many rows are affected by that statement. This is different from row-level triggers, which execute once for each row that is affected by the statement.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9144000" cy="1293028"/>
          </a:xfrm>
        </p:spPr>
        <p:txBody>
          <a:bodyPr>
            <a:normAutofit/>
          </a:bodyPr>
          <a:lstStyle/>
          <a:p>
            <a:pPr algn="l"/>
            <a:r>
              <a:rPr lang="en-US" b="1" dirty="0"/>
              <a:t>TRIGGER TIMING – BEFORE INSERT </a:t>
            </a:r>
            <a:br>
              <a:rPr lang="en-US" b="1" dirty="0"/>
            </a:br>
            <a:r>
              <a:rPr lang="en-US" sz="2200" b="1" dirty="0">
                <a:solidFill>
                  <a:schemeClr val="tx1">
                    <a:lumMod val="95000"/>
                  </a:schemeClr>
                </a:solidFill>
              </a:rPr>
              <a:t> Before Insert Trigger in </a:t>
            </a:r>
            <a:r>
              <a:rPr lang="en-US" sz="2200" b="1" dirty="0" err="1">
                <a:solidFill>
                  <a:schemeClr val="tx1">
                    <a:lumMod val="95000"/>
                  </a:schemeClr>
                </a:solidFill>
              </a:rPr>
              <a:t>MySQL</a:t>
            </a:r>
            <a:r>
              <a:rPr lang="en-US" sz="2200" b="1" dirty="0">
                <a:solidFill>
                  <a:schemeClr val="tx1">
                    <a:lumMod val="95000"/>
                  </a:schemeClr>
                </a:solidFill>
              </a:rPr>
              <a:t> is invoked automatically whenever an insert operation is executed</a:t>
            </a:r>
          </a:p>
        </p:txBody>
      </p:sp>
      <p:pic>
        <p:nvPicPr>
          <p:cNvPr id="4" name="Content Placeholder 3" descr="WhatsApp Image 2024-06-09 at 10.47.20 PM.jpeg"/>
          <p:cNvPicPr>
            <a:picLocks noGrp="1" noChangeAspect="1"/>
          </p:cNvPicPr>
          <p:nvPr>
            <p:ph idx="1"/>
          </p:nvPr>
        </p:nvPicPr>
        <p:blipFill>
          <a:blip r:embed="rId2" cstate="print"/>
          <a:stretch>
            <a:fillRect/>
          </a:stretch>
        </p:blipFill>
        <p:spPr>
          <a:xfrm>
            <a:off x="1608849" y="2193925"/>
            <a:ext cx="5926302" cy="407035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494"/>
            <a:ext cx="9144000" cy="1713706"/>
          </a:xfrm>
        </p:spPr>
        <p:txBody>
          <a:bodyPr>
            <a:normAutofit fontScale="90000"/>
          </a:bodyPr>
          <a:lstStyle/>
          <a:p>
            <a:pPr algn="l"/>
            <a:r>
              <a:rPr lang="en-US" sz="5400" b="1" dirty="0"/>
              <a:t>TRIGGER TIMMING – AFTER INSERT CONCEPT</a:t>
            </a:r>
            <a:br>
              <a:rPr lang="en-US" sz="5400" b="1" dirty="0"/>
            </a:br>
            <a:r>
              <a:rPr lang="en-US" sz="5400" b="1" dirty="0"/>
              <a:t> </a:t>
            </a:r>
            <a:r>
              <a:rPr lang="en-US" sz="2200" b="1" dirty="0"/>
              <a:t>After Insert Trigger in </a:t>
            </a:r>
            <a:r>
              <a:rPr lang="en-US" sz="2200" b="1" dirty="0" err="1"/>
              <a:t>MySQL</a:t>
            </a:r>
            <a:r>
              <a:rPr lang="en-US" sz="2200" b="1" dirty="0"/>
              <a:t> is invoked automatically whenever an insert event occurs on the table.</a:t>
            </a:r>
          </a:p>
        </p:txBody>
      </p:sp>
      <p:pic>
        <p:nvPicPr>
          <p:cNvPr id="4" name="Content Placeholder 3" descr="WhatsApp Image 2024-06-09 at 10.50.20 PM.jpeg"/>
          <p:cNvPicPr>
            <a:picLocks noGrp="1" noChangeAspect="1"/>
          </p:cNvPicPr>
          <p:nvPr>
            <p:ph idx="1"/>
          </p:nvPr>
        </p:nvPicPr>
        <p:blipFill>
          <a:blip r:embed="rId2" cstate="print"/>
          <a:stretch>
            <a:fillRect/>
          </a:stretch>
        </p:blipFill>
        <p:spPr>
          <a:xfrm>
            <a:off x="1391037" y="2495575"/>
            <a:ext cx="6361925" cy="4070350"/>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494"/>
            <a:ext cx="9144000" cy="6590506"/>
          </a:xfrm>
        </p:spPr>
        <p:txBody>
          <a:bodyPr>
            <a:noAutofit/>
          </a:bodyPr>
          <a:lstStyle/>
          <a:p>
            <a:pPr algn="ctr"/>
            <a:r>
              <a:rPr lang="en-US" sz="5400" b="1" dirty="0"/>
              <a:t>LOAN ANALYTICS - HUB</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152400"/>
          </a:xfrm>
        </p:spPr>
        <p:txBody>
          <a:bodyPr>
            <a:noAutofit/>
          </a:bodyPr>
          <a:lstStyle/>
          <a:p>
            <a:pPr algn="l"/>
            <a:r>
              <a:rPr lang="en-US" sz="4800" b="1" dirty="0"/>
              <a:t>Data Management, Interest Calculation, and Status Automation"</a:t>
            </a:r>
          </a:p>
        </p:txBody>
      </p:sp>
      <p:sp>
        <p:nvSpPr>
          <p:cNvPr id="3" name="Content Placeholder 2"/>
          <p:cNvSpPr>
            <a:spLocks noGrp="1"/>
          </p:cNvSpPr>
          <p:nvPr>
            <p:ph idx="1"/>
          </p:nvPr>
        </p:nvSpPr>
        <p:spPr>
          <a:xfrm>
            <a:off x="457200" y="3124200"/>
            <a:ext cx="8229600" cy="3505200"/>
          </a:xfrm>
        </p:spPr>
        <p:txBody>
          <a:bodyPr>
            <a:normAutofit fontScale="85000" lnSpcReduction="20000"/>
          </a:bodyPr>
          <a:lstStyle/>
          <a:p>
            <a:pPr>
              <a:buFont typeface="Wingdings" pitchFamily="2" charset="2"/>
              <a:buChar char="Ø"/>
            </a:pPr>
            <a:r>
              <a:rPr lang="en-US" b="1" dirty="0">
                <a:solidFill>
                  <a:schemeClr val="accent1">
                    <a:lumMod val="20000"/>
                    <a:lumOff val="80000"/>
                  </a:schemeClr>
                </a:solidFill>
              </a:rPr>
              <a:t>To manage the loan analytics hub, we first create and populate the tables: </a:t>
            </a:r>
            <a:r>
              <a:rPr lang="en-US" b="1" dirty="0" err="1">
                <a:solidFill>
                  <a:schemeClr val="accent1">
                    <a:lumMod val="20000"/>
                    <a:lumOff val="80000"/>
                  </a:schemeClr>
                </a:solidFill>
              </a:rPr>
              <a:t>customer_income_status</a:t>
            </a:r>
            <a:r>
              <a:rPr lang="en-US" b="1" dirty="0">
                <a:solidFill>
                  <a:schemeClr val="accent1">
                    <a:lumMod val="20000"/>
                    <a:lumOff val="80000"/>
                  </a:schemeClr>
                </a:solidFill>
              </a:rPr>
              <a:t>, </a:t>
            </a:r>
            <a:r>
              <a:rPr lang="en-US" b="1" dirty="0" err="1">
                <a:solidFill>
                  <a:schemeClr val="accent1">
                    <a:lumMod val="20000"/>
                    <a:lumOff val="80000"/>
                  </a:schemeClr>
                </a:solidFill>
              </a:rPr>
              <a:t>loan_status</a:t>
            </a:r>
            <a:r>
              <a:rPr lang="en-US" b="1" dirty="0">
                <a:solidFill>
                  <a:schemeClr val="accent1">
                    <a:lumMod val="20000"/>
                    <a:lumOff val="80000"/>
                  </a:schemeClr>
                </a:solidFill>
              </a:rPr>
              <a:t>, </a:t>
            </a:r>
            <a:r>
              <a:rPr lang="en-US" b="1" dirty="0" err="1">
                <a:solidFill>
                  <a:schemeClr val="accent1">
                    <a:lumMod val="20000"/>
                    <a:lumOff val="80000"/>
                  </a:schemeClr>
                </a:solidFill>
              </a:rPr>
              <a:t>customer_info</a:t>
            </a:r>
            <a:r>
              <a:rPr lang="en-US" b="1" dirty="0">
                <a:solidFill>
                  <a:schemeClr val="accent1">
                    <a:lumMod val="20000"/>
                    <a:lumOff val="80000"/>
                  </a:schemeClr>
                </a:solidFill>
              </a:rPr>
              <a:t>, </a:t>
            </a:r>
            <a:r>
              <a:rPr lang="en-US" b="1" dirty="0" err="1">
                <a:solidFill>
                  <a:schemeClr val="accent1">
                    <a:lumMod val="20000"/>
                    <a:lumOff val="80000"/>
                  </a:schemeClr>
                </a:solidFill>
              </a:rPr>
              <a:t>country_state</a:t>
            </a:r>
            <a:r>
              <a:rPr lang="en-US" b="1" dirty="0">
                <a:solidFill>
                  <a:schemeClr val="accent1">
                    <a:lumMod val="20000"/>
                    <a:lumOff val="80000"/>
                  </a:schemeClr>
                </a:solidFill>
              </a:rPr>
              <a:t>, and </a:t>
            </a:r>
            <a:r>
              <a:rPr lang="en-US" b="1" dirty="0" err="1">
                <a:solidFill>
                  <a:schemeClr val="accent1">
                    <a:lumMod val="20000"/>
                    <a:lumOff val="80000"/>
                  </a:schemeClr>
                </a:solidFill>
              </a:rPr>
              <a:t>region_info</a:t>
            </a:r>
            <a:r>
              <a:rPr lang="en-US" b="1" dirty="0">
                <a:solidFill>
                  <a:schemeClr val="accent1">
                    <a:lumMod val="20000"/>
                    <a:lumOff val="80000"/>
                  </a:schemeClr>
                </a:solidFill>
              </a:rPr>
              <a:t>. </a:t>
            </a:r>
          </a:p>
          <a:p>
            <a:pPr>
              <a:buFont typeface="Wingdings" pitchFamily="2" charset="2"/>
              <a:buChar char="Ø"/>
            </a:pPr>
            <a:r>
              <a:rPr lang="en-US" b="1" dirty="0">
                <a:solidFill>
                  <a:schemeClr val="accent1">
                    <a:lumMod val="20000"/>
                    <a:lumOff val="80000"/>
                  </a:schemeClr>
                </a:solidFill>
              </a:rPr>
              <a:t>We then join these tables using inner joins to retrieve comprehensive customer data.</a:t>
            </a:r>
          </a:p>
          <a:p>
            <a:pPr>
              <a:buFont typeface="Wingdings" pitchFamily="2" charset="2"/>
              <a:buChar char="Ø"/>
            </a:pPr>
            <a:r>
              <a:rPr lang="en-US" b="1" dirty="0">
                <a:solidFill>
                  <a:schemeClr val="accent1">
                    <a:lumMod val="20000"/>
                    <a:lumOff val="80000"/>
                  </a:schemeClr>
                </a:solidFill>
              </a:rPr>
              <a:t> Based on the customer's grade, we calculate monthly and annual interest amounts, and remove records with CIBIL scores greater than 200.</a:t>
            </a:r>
          </a:p>
          <a:p>
            <a:pPr>
              <a:buFont typeface="Wingdings" pitchFamily="2" charset="2"/>
              <a:buChar char="Ø"/>
            </a:pPr>
            <a:r>
              <a:rPr lang="en-US" b="1" dirty="0">
                <a:solidFill>
                  <a:schemeClr val="accent1">
                    <a:lumMod val="20000"/>
                    <a:lumOff val="80000"/>
                  </a:schemeClr>
                </a:solidFill>
              </a:rPr>
              <a:t> For loan statuses, we implement a trigger to set the status to "Loan Still Processing" for customers with a null CIBIL score.</a:t>
            </a:r>
          </a:p>
          <a:p>
            <a:pPr>
              <a:buFont typeface="Wingdings" pitchFamily="2" charset="2"/>
              <a:buChar char="Ø"/>
            </a:pPr>
            <a:r>
              <a:rPr lang="en-US" b="1" dirty="0">
                <a:solidFill>
                  <a:schemeClr val="accent1">
                    <a:lumMod val="20000"/>
                    <a:lumOff val="80000"/>
                  </a:schemeClr>
                </a:solidFill>
              </a:rPr>
              <a:t> We manually calculate interest rates using CASE statements. Finally, all queries are stored and executed via a stored procedure.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7863840" cy="1293028"/>
          </a:xfrm>
        </p:spPr>
        <p:txBody>
          <a:bodyPr/>
          <a:lstStyle/>
          <a:p>
            <a:pPr algn="l"/>
            <a:r>
              <a:rPr lang="en-US" b="1" dirty="0"/>
              <a:t>SQL DATA TYPES</a:t>
            </a:r>
          </a:p>
        </p:txBody>
      </p:sp>
      <p:sp>
        <p:nvSpPr>
          <p:cNvPr id="3" name="Content Placeholder 2"/>
          <p:cNvSpPr>
            <a:spLocks noGrp="1"/>
          </p:cNvSpPr>
          <p:nvPr>
            <p:ph idx="1"/>
          </p:nvPr>
        </p:nvSpPr>
        <p:spPr/>
        <p:txBody>
          <a:bodyPr/>
          <a:lstStyle/>
          <a:p>
            <a:pPr>
              <a:buFont typeface="Wingdings" pitchFamily="2" charset="2"/>
              <a:buChar char="Ø"/>
            </a:pPr>
            <a:r>
              <a:rPr lang="en-US" dirty="0"/>
              <a:t>An SQL developer must decide what type of data that will be stored inside each column when creating a table.</a:t>
            </a:r>
          </a:p>
          <a:p>
            <a:pPr>
              <a:buFont typeface="Wingdings" pitchFamily="2" charset="2"/>
              <a:buChar char="Ø"/>
            </a:pPr>
            <a:r>
              <a:rPr lang="en-US" dirty="0"/>
              <a:t> The data type is a guideline for SQL to understand what type of data is expected inside of each column, and it also identifies how SQL will interact with the stored data</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764373"/>
            <a:ext cx="7956550" cy="1293028"/>
          </a:xfrm>
        </p:spPr>
        <p:txBody>
          <a:bodyPr>
            <a:normAutofit/>
          </a:bodyPr>
          <a:lstStyle/>
          <a:p>
            <a:pPr algn="l"/>
            <a:r>
              <a:rPr lang="en-US" sz="5400" b="1" dirty="0"/>
              <a:t>DATA SET</a:t>
            </a:r>
          </a:p>
        </p:txBody>
      </p:sp>
      <p:pic>
        <p:nvPicPr>
          <p:cNvPr id="4" name="Content Placeholder 3" descr="WhatsApp Image 2024-06-09 at 10.54.52 PM.jpeg"/>
          <p:cNvPicPr>
            <a:picLocks noGrp="1" noChangeAspect="1"/>
          </p:cNvPicPr>
          <p:nvPr>
            <p:ph idx="1"/>
          </p:nvPr>
        </p:nvPicPr>
        <p:blipFill>
          <a:blip r:embed="rId2" cstate="print"/>
          <a:stretch>
            <a:fillRect/>
          </a:stretch>
        </p:blipFill>
        <p:spPr>
          <a:xfrm>
            <a:off x="593725" y="2407796"/>
            <a:ext cx="7956550" cy="3642608"/>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99306"/>
          </a:xfrm>
        </p:spPr>
        <p:txBody>
          <a:bodyPr/>
          <a:lstStyle/>
          <a:p>
            <a:pPr algn="l"/>
            <a:r>
              <a:rPr lang="en-US" b="1" dirty="0"/>
              <a:t>syntax</a:t>
            </a:r>
          </a:p>
        </p:txBody>
      </p:sp>
      <p:sp>
        <p:nvSpPr>
          <p:cNvPr id="3" name="Content Placeholder 2"/>
          <p:cNvSpPr>
            <a:spLocks noGrp="1"/>
          </p:cNvSpPr>
          <p:nvPr>
            <p:ph idx="1"/>
          </p:nvPr>
        </p:nvSpPr>
        <p:spPr>
          <a:xfrm>
            <a:off x="457200" y="990600"/>
            <a:ext cx="8229600" cy="6172200"/>
          </a:xfrm>
        </p:spPr>
        <p:txBody>
          <a:bodyPr>
            <a:normAutofit fontScale="92500" lnSpcReduction="20000"/>
          </a:bodyPr>
          <a:lstStyle/>
          <a:p>
            <a:r>
              <a:rPr lang="en-US" dirty="0"/>
              <a:t>delimiter //create procedure overall()begin select loan_status.loan_id,loan_status.customer_id,loan_status.loan_amount,loan_status.loan_amount_term,loan_status.cibil_score,remarks_update.cibil_score_status,customer_income_status.applicantincome,customer_income_status.coapplicantincome,customer_income_status.property_area,customer_income_status.loan_status,customer_info.customer_name,customer_info.gender,customer_info.age,customer_info.married,customer_info.education,customer_info.self_employed,customer_info.region_id,country_state.postal_code,country_state.segment,country_state.state,region_info.region,casewhen (</a:t>
            </a:r>
            <a:r>
              <a:rPr lang="en-US" dirty="0" err="1"/>
              <a:t>customer_income_status.applicantincome</a:t>
            </a:r>
            <a:r>
              <a:rPr lang="en-US" dirty="0"/>
              <a:t> &gt; 15000) then '</a:t>
            </a:r>
            <a:r>
              <a:rPr lang="en-US" dirty="0" err="1"/>
              <a:t>A_grade_customer'when</a:t>
            </a:r>
            <a:r>
              <a:rPr lang="en-US" dirty="0"/>
              <a:t> (</a:t>
            </a:r>
            <a:r>
              <a:rPr lang="en-US" dirty="0" err="1"/>
              <a:t>customer_income_status.applicantincome</a:t>
            </a:r>
            <a:r>
              <a:rPr lang="en-US" dirty="0"/>
              <a:t> &gt; 9000) then '</a:t>
            </a:r>
            <a:r>
              <a:rPr lang="en-US" dirty="0" err="1"/>
              <a:t>B_grade_customer'when</a:t>
            </a:r>
            <a:r>
              <a:rPr lang="en-US" dirty="0"/>
              <a:t> (</a:t>
            </a:r>
            <a:r>
              <a:rPr lang="en-US" dirty="0" err="1"/>
              <a:t>customer_income_status.applicantincome</a:t>
            </a:r>
            <a:r>
              <a:rPr lang="en-US" dirty="0"/>
              <a:t> &gt; 5000) then '</a:t>
            </a:r>
            <a:r>
              <a:rPr lang="en-US" dirty="0" err="1"/>
              <a:t>Middle_class_customer'when</a:t>
            </a:r>
            <a:r>
              <a:rPr lang="en-US" dirty="0"/>
              <a:t> (</a:t>
            </a:r>
            <a:r>
              <a:rPr lang="en-US" dirty="0" err="1"/>
              <a:t>customer_income_status.applicantincome</a:t>
            </a:r>
            <a:r>
              <a:rPr lang="en-US" dirty="0"/>
              <a:t> &lt; 5000) then '</a:t>
            </a:r>
            <a:r>
              <a:rPr lang="en-US" dirty="0" err="1"/>
              <a:t>Low_class_customer'end</a:t>
            </a:r>
            <a:r>
              <a:rPr lang="en-US" dirty="0"/>
              <a:t> as </a:t>
            </a:r>
            <a:r>
              <a:rPr lang="en-US" dirty="0" err="1"/>
              <a:t>customer_grades,casewhen</a:t>
            </a:r>
            <a:r>
              <a:rPr lang="en-US" dirty="0"/>
              <a:t> (</a:t>
            </a:r>
            <a:r>
              <a:rPr lang="en-US" dirty="0" err="1"/>
              <a:t>customer_income_status.applicantincome</a:t>
            </a:r>
            <a:r>
              <a:rPr lang="en-US" dirty="0"/>
              <a:t> &lt; 5000 and </a:t>
            </a:r>
            <a:r>
              <a:rPr lang="en-US" dirty="0" err="1"/>
              <a:t>customer_income_status.property_area</a:t>
            </a:r>
            <a:r>
              <a:rPr lang="en-US" dirty="0"/>
              <a:t> = 'Rural') then 3when (</a:t>
            </a:r>
            <a:r>
              <a:rPr lang="en-US" dirty="0" err="1"/>
              <a:t>customer_income_status.applicantincome</a:t>
            </a:r>
            <a:r>
              <a:rPr lang="en-US" dirty="0"/>
              <a:t> &lt; 5000 and </a:t>
            </a:r>
            <a:r>
              <a:rPr lang="en-US" dirty="0" err="1"/>
              <a:t>customer_income_status.property_area</a:t>
            </a:r>
            <a:r>
              <a:rPr lang="en-US" dirty="0"/>
              <a:t> = 'Semi rural') then 3.5when (</a:t>
            </a:r>
            <a:r>
              <a:rPr lang="en-US" dirty="0" err="1"/>
              <a:t>customer_income_status.applicantincome</a:t>
            </a:r>
            <a:r>
              <a:rPr lang="en-US" dirty="0"/>
              <a:t> &lt; 5000 and </a:t>
            </a:r>
            <a:r>
              <a:rPr lang="en-US" dirty="0" err="1"/>
              <a:t>customer_income_status.property_area</a:t>
            </a:r>
            <a:r>
              <a:rPr lang="en-US" dirty="0"/>
              <a:t> = 'Urban') then 5when (</a:t>
            </a:r>
            <a:r>
              <a:rPr lang="en-US" dirty="0" err="1"/>
              <a:t>customer_income_status.applicantincome</a:t>
            </a:r>
            <a:r>
              <a:rPr lang="en-US" dirty="0"/>
              <a:t> &lt; 5000 and </a:t>
            </a:r>
            <a:r>
              <a:rPr lang="en-US" dirty="0" err="1"/>
              <a:t>customer_income_status.property_area</a:t>
            </a:r>
            <a:r>
              <a:rPr lang="en-US" dirty="0"/>
              <a:t> = 'Semi urban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686800" cy="6172200"/>
          </a:xfrm>
        </p:spPr>
        <p:txBody>
          <a:bodyPr>
            <a:normAutofit fontScale="77500" lnSpcReduction="20000"/>
          </a:bodyPr>
          <a:lstStyle/>
          <a:p>
            <a:r>
              <a:rPr lang="en-US" dirty="0"/>
              <a:t>') then 2.5else 7end as </a:t>
            </a:r>
            <a:r>
              <a:rPr lang="en-US" dirty="0" err="1"/>
              <a:t>monthly_interest,round</a:t>
            </a:r>
            <a:r>
              <a:rPr lang="en-US" dirty="0"/>
              <a:t>((</a:t>
            </a:r>
            <a:r>
              <a:rPr lang="en-US" dirty="0" err="1"/>
              <a:t>loan_status.loan_amount</a:t>
            </a:r>
            <a:r>
              <a:rPr lang="en-US" dirty="0"/>
              <a:t> *         CASE            WHEN </a:t>
            </a:r>
            <a:r>
              <a:rPr lang="en-US" dirty="0" err="1"/>
              <a:t>customer_income_status.applicantincome</a:t>
            </a:r>
            <a:r>
              <a:rPr lang="en-US" dirty="0"/>
              <a:t> &lt;= 5000 AND </a:t>
            </a:r>
            <a:r>
              <a:rPr lang="en-US" dirty="0" err="1"/>
              <a:t>customer_income_status.property_area</a:t>
            </a:r>
            <a:r>
              <a:rPr lang="en-US" dirty="0"/>
              <a:t> = 'Rural' THEN 3            WHEN </a:t>
            </a:r>
            <a:r>
              <a:rPr lang="en-US" dirty="0" err="1"/>
              <a:t>customer_income_status.applicantincome</a:t>
            </a:r>
            <a:r>
              <a:rPr lang="en-US" dirty="0"/>
              <a:t> &lt;= 5000 AND </a:t>
            </a:r>
            <a:r>
              <a:rPr lang="en-US" dirty="0" err="1"/>
              <a:t>customer_income_status.property_area</a:t>
            </a:r>
            <a:r>
              <a:rPr lang="en-US" dirty="0"/>
              <a:t> = 'Semi rural' THEN 3.5            WHEN </a:t>
            </a:r>
            <a:r>
              <a:rPr lang="en-US" dirty="0" err="1"/>
              <a:t>customer_income_status.applicantincome</a:t>
            </a:r>
            <a:r>
              <a:rPr lang="en-US" dirty="0"/>
              <a:t> &lt;= 5000 AND </a:t>
            </a:r>
            <a:r>
              <a:rPr lang="en-US" dirty="0" err="1"/>
              <a:t>customer_income_status.property_area</a:t>
            </a:r>
            <a:r>
              <a:rPr lang="en-US" dirty="0"/>
              <a:t> = 'Urban' THEN 5            WHEN </a:t>
            </a:r>
            <a:r>
              <a:rPr lang="en-US" dirty="0" err="1"/>
              <a:t>customer_income_status.applicantincome</a:t>
            </a:r>
            <a:r>
              <a:rPr lang="en-US" dirty="0"/>
              <a:t> &lt;= 5000 AND </a:t>
            </a:r>
            <a:r>
              <a:rPr lang="en-US" dirty="0" err="1"/>
              <a:t>customer_income_status.property_area</a:t>
            </a:r>
            <a:r>
              <a:rPr lang="en-US" dirty="0"/>
              <a:t> = 'Semi urban' THEN 2.5            ELSE 7        END / 100),0) AS </a:t>
            </a:r>
            <a:r>
              <a:rPr lang="en-US" dirty="0" err="1"/>
              <a:t>monthly_interest_amount</a:t>
            </a:r>
            <a:r>
              <a:rPr lang="en-US" dirty="0"/>
              <a:t>,        round((</a:t>
            </a:r>
            <a:r>
              <a:rPr lang="en-US" dirty="0" err="1"/>
              <a:t>loan_status.loan_amount</a:t>
            </a:r>
            <a:r>
              <a:rPr lang="en-US" dirty="0"/>
              <a:t> *         CASE            WHEN </a:t>
            </a:r>
            <a:r>
              <a:rPr lang="en-US" dirty="0" err="1"/>
              <a:t>customer_income_status.applicantincome</a:t>
            </a:r>
            <a:r>
              <a:rPr lang="en-US" dirty="0"/>
              <a:t> &lt;= 5000 AND </a:t>
            </a:r>
            <a:r>
              <a:rPr lang="en-US" dirty="0" err="1"/>
              <a:t>customer_income_status.property_area</a:t>
            </a:r>
            <a:r>
              <a:rPr lang="en-US" dirty="0"/>
              <a:t> = 'Rural' THEN 3            WHEN </a:t>
            </a:r>
            <a:r>
              <a:rPr lang="en-US" dirty="0" err="1"/>
              <a:t>customer_income_status.applicantincome</a:t>
            </a:r>
            <a:r>
              <a:rPr lang="en-US" dirty="0"/>
              <a:t> &lt;= 5000 AND </a:t>
            </a:r>
            <a:r>
              <a:rPr lang="en-US" dirty="0" err="1"/>
              <a:t>customer_income_status.property_area</a:t>
            </a:r>
            <a:r>
              <a:rPr lang="en-US" dirty="0"/>
              <a:t> = 'Semi rural' THEN 3.5            WHEN </a:t>
            </a:r>
            <a:r>
              <a:rPr lang="en-US" dirty="0" err="1"/>
              <a:t>customer_income_status.applicantincome</a:t>
            </a:r>
            <a:r>
              <a:rPr lang="en-US" dirty="0"/>
              <a:t> &lt;= 5000 AND </a:t>
            </a:r>
            <a:r>
              <a:rPr lang="en-US" dirty="0" err="1"/>
              <a:t>customer_income_status.property_area</a:t>
            </a:r>
            <a:r>
              <a:rPr lang="en-US" dirty="0"/>
              <a:t> = 'Urban' THEN 5            WHEN </a:t>
            </a:r>
            <a:r>
              <a:rPr lang="en-US" dirty="0" err="1"/>
              <a:t>customer_income_status.applicantincome</a:t>
            </a:r>
            <a:r>
              <a:rPr lang="en-US" dirty="0"/>
              <a:t> &lt;= 5000 AND </a:t>
            </a:r>
            <a:r>
              <a:rPr lang="en-US" dirty="0" err="1"/>
              <a:t>customer_income_status.property_area</a:t>
            </a:r>
            <a:r>
              <a:rPr lang="en-US" dirty="0"/>
              <a:t> = 'Semi urban' THEN 2.5            ELSE 7        END / 100 *12),0) AS </a:t>
            </a:r>
            <a:r>
              <a:rPr lang="en-US" dirty="0" err="1"/>
              <a:t>annual_interest_amount</a:t>
            </a:r>
            <a:r>
              <a:rPr lang="en-US" dirty="0"/>
              <a:t>        from </a:t>
            </a:r>
            <a:r>
              <a:rPr lang="en-US" dirty="0" err="1"/>
              <a:t>loan_status</a:t>
            </a:r>
            <a:r>
              <a:rPr lang="en-US" dirty="0"/>
              <a:t> inner join </a:t>
            </a:r>
            <a:r>
              <a:rPr lang="en-US" dirty="0" err="1"/>
              <a:t>remarks_update</a:t>
            </a:r>
            <a:r>
              <a:rPr lang="en-US" dirty="0"/>
              <a:t> on </a:t>
            </a:r>
            <a:r>
              <a:rPr lang="en-US" dirty="0" err="1"/>
              <a:t>loan_status.loan_id</a:t>
            </a:r>
            <a:r>
              <a:rPr lang="en-US" dirty="0"/>
              <a:t> = </a:t>
            </a:r>
            <a:r>
              <a:rPr lang="en-US" dirty="0" err="1"/>
              <a:t>remarks_update.loan_id</a:t>
            </a:r>
            <a:r>
              <a:rPr lang="en-US" dirty="0"/>
              <a:t> inner join </a:t>
            </a:r>
            <a:r>
              <a:rPr lang="en-US" dirty="0" err="1"/>
              <a:t>customer_income_status</a:t>
            </a:r>
            <a:r>
              <a:rPr lang="en-US" dirty="0"/>
              <a:t> on </a:t>
            </a:r>
            <a:r>
              <a:rPr lang="en-US" dirty="0" err="1"/>
              <a:t>customer_income_status.loan_id</a:t>
            </a:r>
            <a:r>
              <a:rPr lang="en-US" dirty="0"/>
              <a:t> = </a:t>
            </a:r>
            <a:r>
              <a:rPr lang="en-US" dirty="0" err="1"/>
              <a:t>loan_status.loan_id</a:t>
            </a:r>
            <a:r>
              <a:rPr lang="en-US" dirty="0"/>
              <a:t> inner join </a:t>
            </a:r>
            <a:r>
              <a:rPr lang="en-US" dirty="0" err="1"/>
              <a:t>customer_info</a:t>
            </a:r>
            <a:r>
              <a:rPr lang="en-US" dirty="0"/>
              <a:t> on </a:t>
            </a:r>
            <a:r>
              <a:rPr lang="en-US" dirty="0" err="1"/>
              <a:t>customer_income_status.customer_id</a:t>
            </a:r>
            <a:r>
              <a:rPr lang="en-US" dirty="0"/>
              <a:t> = </a:t>
            </a:r>
            <a:r>
              <a:rPr lang="en-US" dirty="0" err="1"/>
              <a:t>customer_info.customer_idinner</a:t>
            </a:r>
            <a:r>
              <a:rPr lang="en-US" dirty="0"/>
              <a:t> join </a:t>
            </a:r>
            <a:r>
              <a:rPr lang="en-US" dirty="0" err="1"/>
              <a:t>country_state</a:t>
            </a:r>
            <a:r>
              <a:rPr lang="en-US" dirty="0"/>
              <a:t> on </a:t>
            </a:r>
            <a:r>
              <a:rPr lang="en-US" dirty="0" err="1"/>
              <a:t>customer_info.customer_name</a:t>
            </a:r>
            <a:r>
              <a:rPr lang="en-US" dirty="0"/>
              <a:t> = </a:t>
            </a:r>
            <a:r>
              <a:rPr lang="en-US" dirty="0" err="1"/>
              <a:t>country_state.customer_name</a:t>
            </a:r>
            <a:r>
              <a:rPr lang="en-US" dirty="0"/>
              <a:t> inner join </a:t>
            </a:r>
            <a:r>
              <a:rPr lang="en-US" dirty="0" err="1"/>
              <a:t>region_info</a:t>
            </a:r>
            <a:r>
              <a:rPr lang="en-US" dirty="0"/>
              <a:t> on </a:t>
            </a:r>
            <a:r>
              <a:rPr lang="en-US" dirty="0" err="1"/>
              <a:t>country_state.region_id</a:t>
            </a:r>
            <a:r>
              <a:rPr lang="en-US" dirty="0"/>
              <a:t> = </a:t>
            </a:r>
            <a:r>
              <a:rPr lang="en-US" dirty="0" err="1"/>
              <a:t>region_info.region_id;select</a:t>
            </a:r>
            <a:r>
              <a:rPr lang="en-US" dirty="0"/>
              <a:t> * from </a:t>
            </a:r>
            <a:r>
              <a:rPr lang="en-US" dirty="0" err="1"/>
              <a:t>country_state</a:t>
            </a:r>
            <a:r>
              <a:rPr lang="en-US" dirty="0"/>
              <a:t> right join </a:t>
            </a:r>
            <a:r>
              <a:rPr lang="en-US" dirty="0" err="1"/>
              <a:t>region_info</a:t>
            </a:r>
            <a:r>
              <a:rPr lang="en-US" dirty="0"/>
              <a:t> on </a:t>
            </a:r>
            <a:r>
              <a:rPr lang="en-US" dirty="0" err="1"/>
              <a:t>country_state.region_id</a:t>
            </a:r>
            <a:r>
              <a:rPr lang="en-US" dirty="0"/>
              <a:t> = </a:t>
            </a:r>
            <a:r>
              <a:rPr lang="en-US" dirty="0" err="1"/>
              <a:t>region_info.region_id;end</a:t>
            </a:r>
            <a:r>
              <a:rPr lang="en-US" dirty="0"/>
              <a:t> //delimiter ;call overall();</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764373"/>
            <a:ext cx="7956550" cy="1293028"/>
          </a:xfrm>
        </p:spPr>
        <p:txBody>
          <a:bodyPr>
            <a:normAutofit/>
          </a:bodyPr>
          <a:lstStyle/>
          <a:p>
            <a:pPr algn="l"/>
            <a:r>
              <a:rPr lang="en-US" sz="5400" b="1" dirty="0"/>
              <a:t> output</a:t>
            </a:r>
          </a:p>
        </p:txBody>
      </p:sp>
      <p:pic>
        <p:nvPicPr>
          <p:cNvPr id="4" name="Content Placeholder 3" descr="WhatsApp Image 2024-06-09 at 11.14.30 PM.jpeg"/>
          <p:cNvPicPr>
            <a:picLocks noGrp="1" noChangeAspect="1"/>
          </p:cNvPicPr>
          <p:nvPr>
            <p:ph idx="1"/>
          </p:nvPr>
        </p:nvPicPr>
        <p:blipFill>
          <a:blip r:embed="rId2" cstate="print"/>
          <a:stretch>
            <a:fillRect/>
          </a:stretch>
        </p:blipFill>
        <p:spPr>
          <a:xfrm>
            <a:off x="593725" y="2606710"/>
            <a:ext cx="7956550" cy="3244780"/>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90800"/>
            <a:ext cx="6377940" cy="1295401"/>
          </a:xfrm>
        </p:spPr>
        <p:txBody>
          <a:bodyPr>
            <a:normAutofit/>
          </a:bodyPr>
          <a:lstStyle/>
          <a:p>
            <a:r>
              <a:rPr lang="en-US" sz="8000" b="1" dirty="0"/>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549640" cy="1981201"/>
          </a:xfrm>
        </p:spPr>
        <p:txBody>
          <a:bodyPr/>
          <a:lstStyle/>
          <a:p>
            <a:pPr algn="l"/>
            <a:r>
              <a:rPr lang="en-US" b="1" dirty="0"/>
              <a:t>NUMERIC DATATYPE</a:t>
            </a:r>
          </a:p>
        </p:txBody>
      </p:sp>
      <p:pic>
        <p:nvPicPr>
          <p:cNvPr id="4" name="Content Placeholder 3" descr="WhatsApp Image 2024-06-08 at 12.11.25 PM.jpeg"/>
          <p:cNvPicPr>
            <a:picLocks noGrp="1" noChangeAspect="1"/>
          </p:cNvPicPr>
          <p:nvPr>
            <p:ph idx="1"/>
          </p:nvPr>
        </p:nvPicPr>
        <p:blipFill>
          <a:blip r:embed="rId2" cstate="print"/>
          <a:stretch>
            <a:fillRect/>
          </a:stretch>
        </p:blipFill>
        <p:spPr>
          <a:xfrm>
            <a:off x="508000" y="1676400"/>
            <a:ext cx="7797800" cy="4678680"/>
          </a:xfr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517</TotalTime>
  <Words>2730</Words>
  <Application>Microsoft Office PowerPoint</Application>
  <PresentationFormat>On-screen Show (4:3)</PresentationFormat>
  <Paragraphs>166</Paragraphs>
  <Slides>84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Century Gothic</vt:lpstr>
      <vt:lpstr>Wingdings</vt:lpstr>
      <vt:lpstr>Vapor Trail</vt:lpstr>
      <vt:lpstr>MY SQL</vt:lpstr>
      <vt:lpstr>CONTENTS</vt:lpstr>
      <vt:lpstr>INTRODUCTION TO SQL</vt:lpstr>
      <vt:lpstr>DBMS</vt:lpstr>
      <vt:lpstr>FEATURES OF DBMS</vt:lpstr>
      <vt:lpstr>RDBMS</vt:lpstr>
      <vt:lpstr>DIFFERENCE BETWEEN DBMS AND RDBMS</vt:lpstr>
      <vt:lpstr>SQL DATA TYPES</vt:lpstr>
      <vt:lpstr>NUMERIC DATATYPE</vt:lpstr>
      <vt:lpstr>DATE TIME</vt:lpstr>
      <vt:lpstr>STRING TYPE</vt:lpstr>
      <vt:lpstr>LARGE OBJECT(LOB) for file &amp; Picture Saving</vt:lpstr>
      <vt:lpstr>DATA SET</vt:lpstr>
      <vt:lpstr>SQL GENERAL FUNCTIONS</vt:lpstr>
      <vt:lpstr>WHERE  The where clause is used to filter records. It is used to extract only those records that fulfill a specified condition.  </vt:lpstr>
      <vt:lpstr>OR The where clause is used to filter records. It is used to extract only those records that fulfill a specified condition.  </vt:lpstr>
      <vt:lpstr>AND The where clause is used to filter records. It is used to extract only those records that fulfill a specified condition. </vt:lpstr>
      <vt:lpstr>IN The IN operator allows you to specify multiple values in a WHERE clause</vt:lpstr>
      <vt:lpstr>NOT IN The NOT IN operator can be used to search for any date or datetime value except those match that match one from a list of date or datetime values.</vt:lpstr>
      <vt:lpstr>GREATER THAN The &gt; operator in SQL to test for an expression greater than. </vt:lpstr>
      <vt:lpstr>LESSER THAN The &lt; operator in SQL to test for an expression LESSER than.</vt:lpstr>
      <vt:lpstr>&lt;= The &lt;= operator to test for an expression greater than or equal to.</vt:lpstr>
      <vt:lpstr>&gt;= The &gt;= operator to test for an expression less than or equal to.</vt:lpstr>
      <vt:lpstr>&lt;&gt; The SQL NOT EQUAL operator is used to compare two values and return true if they are not equal. It is represented by "&lt;&gt;" and "!="</vt:lpstr>
      <vt:lpstr>COUNT The COUNT() function returns the number of rows that matches a specified criterion.</vt:lpstr>
      <vt:lpstr>DISTINCT The SQL DISTINCT keyword is used in conjunction with the SELECT statement to fetch unique records from a table.</vt:lpstr>
      <vt:lpstr>COUNT WITH DISTINCT SQL COUNT() function with DISTINCT clause eliminates the repetitive appearance of the same data. The DISTINCT can come only once in a given select statement.</vt:lpstr>
      <vt:lpstr>ORDER BY ASC The ORDER BY keyword is used to sort the result-set in ascending.</vt:lpstr>
      <vt:lpstr>ORDER BY DESC The ORDER BY keyword is used to sort the result-set in descending order</vt:lpstr>
      <vt:lpstr>GROUP BY The GROUP BY statement groups rows that have the same values into summary rows</vt:lpstr>
      <vt:lpstr>LIMIT The LIMIT clause is used to specify the number of records to return</vt:lpstr>
      <vt:lpstr>DESC LIMIT The DESC LIMIT clause specifies the results in descending order.</vt:lpstr>
      <vt:lpstr>ASC LIMIT  The ASC LIMIT clause specifies the results in Ascending order  </vt:lpstr>
      <vt:lpstr>Like  The SQL LIKE operator is used to retrieve the data in a column of a table, based on a specified pattern.</vt:lpstr>
      <vt:lpstr>Not like  Sometimes we want to get records that doesn’t match the like pattern. In that case we can use sql not like operator.</vt:lpstr>
      <vt:lpstr>BETWEEN The BETWEEN operator selects values within a given range.     The values can be numbers, text, or dates.</vt:lpstr>
      <vt:lpstr>SQL CALCULATE FUNCTIONS</vt:lpstr>
      <vt:lpstr>SUM THE SUM() function returns the total sum of numeric column.</vt:lpstr>
      <vt:lpstr>Count The COUNT() function returns the number of rows that matches a specified criterion</vt:lpstr>
      <vt:lpstr>Average The AVG() function returns the average value of a numeric column</vt:lpstr>
      <vt:lpstr>Min In SQL, the MIN function is used to find the minimum value in a set of values.</vt:lpstr>
      <vt:lpstr>Max  In SQL, the MAX function is used to find the maximum value in a set of values.</vt:lpstr>
      <vt:lpstr>SQL STRING FUNCTION</vt:lpstr>
      <vt:lpstr>UCASE  Returns a string that has all the characters in upper case</vt:lpstr>
      <vt:lpstr>LCASE Returns a string that has all the characters in lower case</vt:lpstr>
      <vt:lpstr>LEFT The LEFT() function extracts a number of characters from a string (starting from left).</vt:lpstr>
      <vt:lpstr>RIGHT The RIGHT() function extracts a number of characters from a string (starting from RIGHT).</vt:lpstr>
      <vt:lpstr>CONCAT The CONCAT() function adds two or more strings together.</vt:lpstr>
      <vt:lpstr>TRIM The TRIM() function removes the space character OR other specified characters from the start or end of a string.</vt:lpstr>
      <vt:lpstr>CHAR LENGTH The CHAR_LENGTH() function return the length of a string (in characters)</vt:lpstr>
      <vt:lpstr>MID The MID() function extracts a substring from a string (starting at any position).</vt:lpstr>
      <vt:lpstr>LENGTH  The LENGTH() function returns the length of a string (in bytes).</vt:lpstr>
      <vt:lpstr>SQL DATE FUNCTION</vt:lpstr>
      <vt:lpstr>YEAR AND MONTH The MONTH() or YEAR() function returns the month part for a given date</vt:lpstr>
      <vt:lpstr>DATE ADD  The DATE_ADD()function returns the interval of years or month.</vt:lpstr>
      <vt:lpstr>DATE DIFF The DATEDIFF()function returns the Experience of employee.</vt:lpstr>
      <vt:lpstr>Time stampdiff  The TIMESTAMPDIFF() function returns a datetime value based on a date or datetime value. </vt:lpstr>
      <vt:lpstr>NOW The NOW() function returns the current date and time.</vt:lpstr>
      <vt:lpstr>DATE FORMATE THE DATEFORMATE () FUNCTION FORMATES A DATE AS SPECIFIED </vt:lpstr>
      <vt:lpstr>SQL LOGICAL FUNCTION</vt:lpstr>
      <vt:lpstr>IF The IF() function returns a value if a condition is TRUE, or another value if a condition is FALSE.</vt:lpstr>
      <vt:lpstr>COUNT IF The "Count with If" query has the following syntax: The IF function, which assesses a condition and returns a value depending on whether the condition is true or false, is the crucial component in this situation</vt:lpstr>
      <vt:lpstr>SQL JOINS</vt:lpstr>
      <vt:lpstr>TYPES OF JOINS</vt:lpstr>
      <vt:lpstr>INNER JOIN The MySQL Inner Join is used to returns only those results from the tables that match the specified condition and hides other rows and columns.</vt:lpstr>
      <vt:lpstr>LEFT JOIN The Left Join clause returns all the rows from the left table and matched records from the right table or returns Null if no matching record found. This Join can also be called a Left Outer Join clause.</vt:lpstr>
      <vt:lpstr>RIGHT JOIN The Right Join is used to joins two or more tables and returns all rows from the right-hand table, and only those results from the other table that fulfilled the join condition.</vt:lpstr>
      <vt:lpstr>FULL OUTER JOIN The FULL OUTER JOIN keyword returns all records when there is a match in left (table1) or right (table2) table records</vt:lpstr>
      <vt:lpstr>CROSS JOIN MySQL CROSS JOIN is used to combine all possibilities of the two or more tables and returns the result that contains every row from all contributing tables. </vt:lpstr>
      <vt:lpstr>PROCEDURE CONCEPT</vt:lpstr>
      <vt:lpstr>PROCEDURE</vt:lpstr>
      <vt:lpstr>OUTPUT</vt:lpstr>
      <vt:lpstr>TRIGGER a database trigger is a stored program which is automatically fired or executed when some events occur. </vt:lpstr>
      <vt:lpstr>TYPES OF TRIGGER </vt:lpstr>
      <vt:lpstr>STATEMENT LEVEL TRIGGER</vt:lpstr>
      <vt:lpstr>TRIGGER TIMING – BEFORE INSERT   Before Insert Trigger in MySQL is invoked automatically whenever an insert operation is executed</vt:lpstr>
      <vt:lpstr>TRIGGER TIMMING – AFTER INSERT CONCEPT  After Insert Trigger in MySQL is invoked automatically whenever an insert event occurs on the table.</vt:lpstr>
      <vt:lpstr>LOAN ANALYTICS - HUB</vt:lpstr>
      <vt:lpstr>Data Management, Interest Calculation, and Status Automation"</vt:lpstr>
      <vt:lpstr>DATA SET</vt:lpstr>
      <vt:lpstr>syntax</vt:lpstr>
      <vt:lpstr>PowerPoint Presentation</vt:lpstr>
      <vt:lpstr>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santhosh</dc:creator>
  <cp:lastModifiedBy>sri 9361</cp:lastModifiedBy>
  <cp:revision>43</cp:revision>
  <dcterms:created xsi:type="dcterms:W3CDTF">2006-08-16T00:00:00Z</dcterms:created>
  <dcterms:modified xsi:type="dcterms:W3CDTF">2024-06-10T03:18:54Z</dcterms:modified>
</cp:coreProperties>
</file>